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41"/>
  </p:notesMasterIdLst>
  <p:handoutMasterIdLst>
    <p:handoutMasterId r:id="rId42"/>
  </p:handoutMasterIdLst>
  <p:sldIdLst>
    <p:sldId id="256" r:id="rId5"/>
    <p:sldId id="257" r:id="rId6"/>
    <p:sldId id="287" r:id="rId7"/>
    <p:sldId id="289" r:id="rId8"/>
    <p:sldId id="288" r:id="rId9"/>
    <p:sldId id="292" r:id="rId10"/>
    <p:sldId id="301" r:id="rId11"/>
    <p:sldId id="302" r:id="rId12"/>
    <p:sldId id="258" r:id="rId13"/>
    <p:sldId id="272" r:id="rId14"/>
    <p:sldId id="271" r:id="rId15"/>
    <p:sldId id="290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2" r:id="rId25"/>
    <p:sldId id="283" r:id="rId26"/>
    <p:sldId id="281" r:id="rId27"/>
    <p:sldId id="284" r:id="rId28"/>
    <p:sldId id="285" r:id="rId29"/>
    <p:sldId id="286" r:id="rId30"/>
    <p:sldId id="291" r:id="rId31"/>
    <p:sldId id="293" r:id="rId32"/>
    <p:sldId id="294" r:id="rId33"/>
    <p:sldId id="295" r:id="rId34"/>
    <p:sldId id="296" r:id="rId35"/>
    <p:sldId id="297" r:id="rId36"/>
    <p:sldId id="298" r:id="rId37"/>
    <p:sldId id="300" r:id="rId38"/>
    <p:sldId id="299" r:id="rId39"/>
    <p:sldId id="269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C0C0"/>
    <a:srgbClr val="06405E"/>
    <a:srgbClr val="103350"/>
    <a:srgbClr val="0C4360"/>
    <a:srgbClr val="1B6872"/>
    <a:srgbClr val="63B7C6"/>
    <a:srgbClr val="002136"/>
    <a:srgbClr val="0C75AC"/>
    <a:srgbClr val="0024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69" d="100"/>
          <a:sy n="69" d="100"/>
        </p:scale>
        <p:origin x="144" y="6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2922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62FF6B6-4F8A-40F7-B5F4-FC3996824D7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10A999-F365-48DF-976A-0517FE0454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A5457B-CDAE-4DEB-AEC8-C82DE2312E37}" type="datetimeFigureOut">
              <a:rPr lang="en-GB" smtClean="0"/>
              <a:t>25/09/2018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735C90-ADBF-4B9E-BE88-E1C8F83EB4D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506A01-6D0A-45EF-A584-05A3361D66F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31430A-4AA4-45C8-AC23-CD6B61C41A4C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599009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0B78EA-28CE-41D8-9043-90E391E5F567}" type="datetimeFigureOut">
              <a:rPr lang="en-GB" smtClean="0"/>
              <a:t>25/09/2018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34D747-9380-41EE-9946-EC9EC0CA5D1E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277271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6E739168-A5E8-443A-B392-7AD4CF8977A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CA15AFD-4983-47DD-9ED0-D3B27E5A096F}"/>
              </a:ext>
            </a:extLst>
          </p:cNvPr>
          <p:cNvGrpSpPr/>
          <p:nvPr userDrawn="1"/>
        </p:nvGrpSpPr>
        <p:grpSpPr>
          <a:xfrm>
            <a:off x="-1604709" y="-3756"/>
            <a:ext cx="13796710" cy="6861756"/>
            <a:chOff x="-1604709" y="-3756"/>
            <a:chExt cx="13796710" cy="6861756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222D5E2-E9B4-4180-98B8-4E514C9ADB28}"/>
                </a:ext>
              </a:extLst>
            </p:cNvPr>
            <p:cNvGrpSpPr/>
            <p:nvPr/>
          </p:nvGrpSpPr>
          <p:grpSpPr>
            <a:xfrm>
              <a:off x="-16298" y="0"/>
              <a:ext cx="12208299" cy="6858000"/>
              <a:chOff x="-16298" y="0"/>
              <a:chExt cx="12208299" cy="6858000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41E10E1E-5268-4F03-BA64-07E19DE26739}"/>
                  </a:ext>
                </a:extLst>
              </p:cNvPr>
              <p:cNvSpPr/>
              <p:nvPr/>
            </p:nvSpPr>
            <p:spPr>
              <a:xfrm flipH="1">
                <a:off x="-16297" y="0"/>
                <a:ext cx="12208298" cy="6858000"/>
              </a:xfrm>
              <a:custGeom>
                <a:avLst/>
                <a:gdLst>
                  <a:gd name="connsiteX0" fmla="*/ 8574289 w 12208298"/>
                  <a:gd name="connsiteY0" fmla="*/ 0 h 6858000"/>
                  <a:gd name="connsiteX1" fmla="*/ 0 w 12208298"/>
                  <a:gd name="connsiteY1" fmla="*/ 0 h 6858000"/>
                  <a:gd name="connsiteX2" fmla="*/ 0 w 12208298"/>
                  <a:gd name="connsiteY2" fmla="*/ 6858000 h 6858000"/>
                  <a:gd name="connsiteX3" fmla="*/ 532109 w 12208298"/>
                  <a:gd name="connsiteY3" fmla="*/ 6858000 h 6858000"/>
                  <a:gd name="connsiteX4" fmla="*/ 11495317 w 12208298"/>
                  <a:gd name="connsiteY4" fmla="*/ 6858000 h 6858000"/>
                  <a:gd name="connsiteX5" fmla="*/ 12208298 w 12208298"/>
                  <a:gd name="connsiteY5" fmla="*/ 6858000 h 6858000"/>
                  <a:gd name="connsiteX6" fmla="*/ 12208298 w 12208298"/>
                  <a:gd name="connsiteY6" fmla="*/ 3146781 h 6858000"/>
                  <a:gd name="connsiteX7" fmla="*/ 10353284 w 12208298"/>
                  <a:gd name="connsiteY7" fmla="*/ 1291767 h 6858000"/>
                  <a:gd name="connsiteX8" fmla="*/ 9866056 w 12208298"/>
                  <a:gd name="connsiteY8" fmla="*/ 1291767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208298" h="6858000">
                    <a:moveTo>
                      <a:pt x="8574289" y="0"/>
                    </a:moveTo>
                    <a:lnTo>
                      <a:pt x="0" y="0"/>
                    </a:lnTo>
                    <a:lnTo>
                      <a:pt x="0" y="6858000"/>
                    </a:lnTo>
                    <a:lnTo>
                      <a:pt x="532109" y="6858000"/>
                    </a:lnTo>
                    <a:lnTo>
                      <a:pt x="11495317" y="6858000"/>
                    </a:lnTo>
                    <a:lnTo>
                      <a:pt x="12208298" y="6858000"/>
                    </a:lnTo>
                    <a:lnTo>
                      <a:pt x="12208298" y="3146781"/>
                    </a:lnTo>
                    <a:lnTo>
                      <a:pt x="10353284" y="1291767"/>
                    </a:lnTo>
                    <a:lnTo>
                      <a:pt x="9866056" y="1291767"/>
                    </a:lnTo>
                    <a:close/>
                  </a:path>
                </a:pathLst>
              </a:custGeom>
              <a:solidFill>
                <a:schemeClr val="accent2">
                  <a:alpha val="7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B989C45D-BDFF-418F-BE79-03FF70015770}"/>
                  </a:ext>
                </a:extLst>
              </p:cNvPr>
              <p:cNvSpPr/>
              <p:nvPr/>
            </p:nvSpPr>
            <p:spPr>
              <a:xfrm rot="5400000" flipH="1" flipV="1">
                <a:off x="2667000" y="-2667001"/>
                <a:ext cx="6858000" cy="12192002"/>
              </a:xfrm>
              <a:custGeom>
                <a:avLst/>
                <a:gdLst>
                  <a:gd name="connsiteX0" fmla="*/ 6858000 w 6858000"/>
                  <a:gd name="connsiteY0" fmla="*/ 3871658 h 12192002"/>
                  <a:gd name="connsiteX1" fmla="*/ 6858000 w 6858000"/>
                  <a:gd name="connsiteY1" fmla="*/ 12192002 h 12192002"/>
                  <a:gd name="connsiteX2" fmla="*/ 5363029 w 6858000"/>
                  <a:gd name="connsiteY2" fmla="*/ 12192002 h 12192002"/>
                  <a:gd name="connsiteX3" fmla="*/ 5363029 w 6858000"/>
                  <a:gd name="connsiteY3" fmla="*/ 12192000 h 12192002"/>
                  <a:gd name="connsiteX4" fmla="*/ 0 w 6858000"/>
                  <a:gd name="connsiteY4" fmla="*/ 12192000 h 12192002"/>
                  <a:gd name="connsiteX5" fmla="*/ 0 w 6858000"/>
                  <a:gd name="connsiteY5" fmla="*/ 0 h 12192002"/>
                  <a:gd name="connsiteX6" fmla="*/ 3539398 w 6858000"/>
                  <a:gd name="connsiteY6" fmla="*/ 0 h 12192002"/>
                  <a:gd name="connsiteX7" fmla="*/ 5566229 w 6858000"/>
                  <a:gd name="connsiteY7" fmla="*/ 2026831 h 12192002"/>
                  <a:gd name="connsiteX8" fmla="*/ 5566229 w 6858000"/>
                  <a:gd name="connsiteY8" fmla="*/ 2575538 h 12192002"/>
                  <a:gd name="connsiteX9" fmla="*/ 6858000 w 6858000"/>
                  <a:gd name="connsiteY9" fmla="*/ 3871657 h 12192002"/>
                  <a:gd name="connsiteX10" fmla="*/ 5566229 w 6858000"/>
                  <a:gd name="connsiteY10" fmla="*/ 3871657 h 12192002"/>
                  <a:gd name="connsiteX11" fmla="*/ 5566229 w 6858000"/>
                  <a:gd name="connsiteY11" fmla="*/ 3871658 h 12192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858000" h="12192002">
                    <a:moveTo>
                      <a:pt x="6858000" y="3871658"/>
                    </a:moveTo>
                    <a:lnTo>
                      <a:pt x="6858000" y="12192002"/>
                    </a:lnTo>
                    <a:lnTo>
                      <a:pt x="5363029" y="12192002"/>
                    </a:lnTo>
                    <a:lnTo>
                      <a:pt x="5363029" y="12192000"/>
                    </a:lnTo>
                    <a:lnTo>
                      <a:pt x="0" y="12192000"/>
                    </a:lnTo>
                    <a:lnTo>
                      <a:pt x="0" y="0"/>
                    </a:lnTo>
                    <a:lnTo>
                      <a:pt x="3539398" y="0"/>
                    </a:lnTo>
                    <a:lnTo>
                      <a:pt x="5566229" y="2026831"/>
                    </a:lnTo>
                    <a:lnTo>
                      <a:pt x="5566229" y="2575538"/>
                    </a:lnTo>
                    <a:lnTo>
                      <a:pt x="6858000" y="3871657"/>
                    </a:lnTo>
                    <a:lnTo>
                      <a:pt x="5566229" y="3871657"/>
                    </a:lnTo>
                    <a:lnTo>
                      <a:pt x="5566229" y="3871658"/>
                    </a:lnTo>
                    <a:close/>
                  </a:path>
                </a:pathLst>
              </a:custGeom>
              <a:pattFill prst="wdDnDiag">
                <a:fgClr>
                  <a:schemeClr val="accent1"/>
                </a:fgClr>
                <a:bgClr>
                  <a:schemeClr val="accent2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7" name="Right Triangle 16">
                <a:extLst>
                  <a:ext uri="{FF2B5EF4-FFF2-40B4-BE49-F238E27FC236}">
                    <a16:creationId xmlns:a16="http://schemas.microsoft.com/office/drawing/2014/main" id="{8DCD5806-2A2F-4ABF-8057-245681C498E6}"/>
                  </a:ext>
                </a:extLst>
              </p:cNvPr>
              <p:cNvSpPr/>
              <p:nvPr/>
            </p:nvSpPr>
            <p:spPr>
              <a:xfrm rot="16200000" flipH="1" flipV="1">
                <a:off x="24625" y="-4746"/>
                <a:ext cx="2819399" cy="2828891"/>
              </a:xfrm>
              <a:prstGeom prst="rtTriangl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8" name="Right Triangle 17">
                <a:extLst>
                  <a:ext uri="{FF2B5EF4-FFF2-40B4-BE49-F238E27FC236}">
                    <a16:creationId xmlns:a16="http://schemas.microsoft.com/office/drawing/2014/main" id="{3A93038F-E9E4-4FFD-B3DF-28DB7C2C1490}"/>
                  </a:ext>
                </a:extLst>
              </p:cNvPr>
              <p:cNvSpPr/>
              <p:nvPr/>
            </p:nvSpPr>
            <p:spPr>
              <a:xfrm rot="16200000" flipH="1" flipV="1">
                <a:off x="4418" y="-4422"/>
                <a:ext cx="2627088" cy="2635933"/>
              </a:xfrm>
              <a:prstGeom prst="rtTriangle">
                <a:avLst/>
              </a:prstGeom>
              <a:pattFill prst="dkHorz">
                <a:fgClr>
                  <a:schemeClr val="accent1"/>
                </a:fgClr>
                <a:bgClr>
                  <a:schemeClr val="accent2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9" name="Right Triangle 18">
                <a:extLst>
                  <a:ext uri="{FF2B5EF4-FFF2-40B4-BE49-F238E27FC236}">
                    <a16:creationId xmlns:a16="http://schemas.microsoft.com/office/drawing/2014/main" id="{5DEA1E02-BBD0-4AE3-AF22-433B90272178}"/>
                  </a:ext>
                </a:extLst>
              </p:cNvPr>
              <p:cNvSpPr/>
              <p:nvPr/>
            </p:nvSpPr>
            <p:spPr>
              <a:xfrm rot="16200000" flipH="1" flipV="1">
                <a:off x="-12263" y="-4034"/>
                <a:ext cx="2397087" cy="2405158"/>
              </a:xfrm>
              <a:prstGeom prst="rtTriangle">
                <a:avLst/>
              </a:prstGeom>
              <a:solidFill>
                <a:schemeClr val="accent2">
                  <a:alpha val="4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0027A677-9ACB-4264-B148-4806678FB83F}"/>
                  </a:ext>
                </a:extLst>
              </p:cNvPr>
              <p:cNvSpPr/>
              <p:nvPr/>
            </p:nvSpPr>
            <p:spPr>
              <a:xfrm rot="5400000" flipH="1" flipV="1">
                <a:off x="2667000" y="-2667001"/>
                <a:ext cx="6858000" cy="12192002"/>
              </a:xfrm>
              <a:custGeom>
                <a:avLst/>
                <a:gdLst>
                  <a:gd name="connsiteX0" fmla="*/ 6858000 w 6858000"/>
                  <a:gd name="connsiteY0" fmla="*/ 3871658 h 12192002"/>
                  <a:gd name="connsiteX1" fmla="*/ 6858000 w 6858000"/>
                  <a:gd name="connsiteY1" fmla="*/ 12192002 h 12192002"/>
                  <a:gd name="connsiteX2" fmla="*/ 5363029 w 6858000"/>
                  <a:gd name="connsiteY2" fmla="*/ 12192002 h 12192002"/>
                  <a:gd name="connsiteX3" fmla="*/ 5363029 w 6858000"/>
                  <a:gd name="connsiteY3" fmla="*/ 12192000 h 12192002"/>
                  <a:gd name="connsiteX4" fmla="*/ 0 w 6858000"/>
                  <a:gd name="connsiteY4" fmla="*/ 12192000 h 12192002"/>
                  <a:gd name="connsiteX5" fmla="*/ 0 w 6858000"/>
                  <a:gd name="connsiteY5" fmla="*/ 0 h 12192002"/>
                  <a:gd name="connsiteX6" fmla="*/ 3539398 w 6858000"/>
                  <a:gd name="connsiteY6" fmla="*/ 0 h 12192002"/>
                  <a:gd name="connsiteX7" fmla="*/ 5566229 w 6858000"/>
                  <a:gd name="connsiteY7" fmla="*/ 2026831 h 12192002"/>
                  <a:gd name="connsiteX8" fmla="*/ 5566229 w 6858000"/>
                  <a:gd name="connsiteY8" fmla="*/ 2575538 h 12192002"/>
                  <a:gd name="connsiteX9" fmla="*/ 6858000 w 6858000"/>
                  <a:gd name="connsiteY9" fmla="*/ 3871657 h 12192002"/>
                  <a:gd name="connsiteX10" fmla="*/ 5566229 w 6858000"/>
                  <a:gd name="connsiteY10" fmla="*/ 3871657 h 12192002"/>
                  <a:gd name="connsiteX11" fmla="*/ 5566229 w 6858000"/>
                  <a:gd name="connsiteY11" fmla="*/ 3871658 h 12192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858000" h="12192002">
                    <a:moveTo>
                      <a:pt x="6858000" y="3871658"/>
                    </a:moveTo>
                    <a:lnTo>
                      <a:pt x="6858000" y="12192002"/>
                    </a:lnTo>
                    <a:lnTo>
                      <a:pt x="5363029" y="12192002"/>
                    </a:lnTo>
                    <a:lnTo>
                      <a:pt x="5363029" y="12192000"/>
                    </a:lnTo>
                    <a:lnTo>
                      <a:pt x="0" y="12192000"/>
                    </a:lnTo>
                    <a:lnTo>
                      <a:pt x="0" y="0"/>
                    </a:lnTo>
                    <a:lnTo>
                      <a:pt x="3539398" y="0"/>
                    </a:lnTo>
                    <a:lnTo>
                      <a:pt x="5566229" y="2026831"/>
                    </a:lnTo>
                    <a:lnTo>
                      <a:pt x="5566229" y="2575538"/>
                    </a:lnTo>
                    <a:lnTo>
                      <a:pt x="6858000" y="3871657"/>
                    </a:lnTo>
                    <a:lnTo>
                      <a:pt x="5566229" y="3871657"/>
                    </a:lnTo>
                    <a:lnTo>
                      <a:pt x="5566229" y="3871658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9" name="Freeform: Shape 12">
              <a:extLst>
                <a:ext uri="{FF2B5EF4-FFF2-40B4-BE49-F238E27FC236}">
                  <a16:creationId xmlns:a16="http://schemas.microsoft.com/office/drawing/2014/main" id="{E3AAB79D-382D-4A95-965E-526B6A681DA7}"/>
                </a:ext>
              </a:extLst>
            </p:cNvPr>
            <p:cNvSpPr/>
            <p:nvPr/>
          </p:nvSpPr>
          <p:spPr>
            <a:xfrm rot="18900000" flipH="1">
              <a:off x="-1604709" y="1397837"/>
              <a:ext cx="3211378" cy="3211378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C0A22127-2B4A-4B15-B0A9-F019A30347A1}"/>
                </a:ext>
              </a:extLst>
            </p:cNvPr>
            <p:cNvSpPr/>
            <p:nvPr/>
          </p:nvSpPr>
          <p:spPr>
            <a:xfrm rot="18900000">
              <a:off x="-861777" y="-3756"/>
              <a:ext cx="2676646" cy="1356876"/>
            </a:xfrm>
            <a:custGeom>
              <a:avLst/>
              <a:gdLst>
                <a:gd name="connsiteX0" fmla="*/ 1319770 w 2676646"/>
                <a:gd name="connsiteY0" fmla="*/ 0 h 1356876"/>
                <a:gd name="connsiteX1" fmla="*/ 2676646 w 2676646"/>
                <a:gd name="connsiteY1" fmla="*/ 1356876 h 1356876"/>
                <a:gd name="connsiteX2" fmla="*/ 0 w 2676646"/>
                <a:gd name="connsiteY2" fmla="*/ 1356876 h 1356876"/>
                <a:gd name="connsiteX3" fmla="*/ 0 w 2676646"/>
                <a:gd name="connsiteY3" fmla="*/ 1319770 h 1356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6646" h="1356876">
                  <a:moveTo>
                    <a:pt x="1319770" y="0"/>
                  </a:moveTo>
                  <a:lnTo>
                    <a:pt x="2676646" y="1356876"/>
                  </a:lnTo>
                  <a:lnTo>
                    <a:pt x="0" y="1356876"/>
                  </a:lnTo>
                  <a:lnTo>
                    <a:pt x="0" y="1319770"/>
                  </a:lnTo>
                  <a:close/>
                </a:path>
              </a:pathLst>
            </a:custGeom>
            <a:pattFill prst="wdUpDiag">
              <a:fgClr>
                <a:schemeClr val="accent2"/>
              </a:fgClr>
              <a:bgClr>
                <a:schemeClr val="accent1"/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1" name="Freeform: Shape 12">
              <a:extLst>
                <a:ext uri="{FF2B5EF4-FFF2-40B4-BE49-F238E27FC236}">
                  <a16:creationId xmlns:a16="http://schemas.microsoft.com/office/drawing/2014/main" id="{F04D9FDC-1B67-4254-9535-CD32E81F0C3E}"/>
                </a:ext>
              </a:extLst>
            </p:cNvPr>
            <p:cNvSpPr/>
            <p:nvPr/>
          </p:nvSpPr>
          <p:spPr>
            <a:xfrm rot="13500000">
              <a:off x="-1226102" y="1737462"/>
              <a:ext cx="2416016" cy="2416016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A86C4EA-4CF8-4531-845D-4FCB1E2F7422}"/>
                </a:ext>
              </a:extLst>
            </p:cNvPr>
            <p:cNvGrpSpPr/>
            <p:nvPr/>
          </p:nvGrpSpPr>
          <p:grpSpPr>
            <a:xfrm>
              <a:off x="-760406" y="4672937"/>
              <a:ext cx="1520812" cy="1520812"/>
              <a:chOff x="-1604709" y="3012880"/>
              <a:chExt cx="3211378" cy="3211378"/>
            </a:xfrm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1101B195-C112-4D20-8D19-4D22479B150D}"/>
                  </a:ext>
                </a:extLst>
              </p:cNvPr>
              <p:cNvSpPr/>
              <p:nvPr/>
            </p:nvSpPr>
            <p:spPr>
              <a:xfrm rot="18900000" flipH="1">
                <a:off x="-1604709" y="3012880"/>
                <a:ext cx="3211378" cy="3211378"/>
              </a:xfrm>
              <a:custGeom>
                <a:avLst/>
                <a:gdLst>
                  <a:gd name="connsiteX0" fmla="*/ 754341 w 754341"/>
                  <a:gd name="connsiteY0" fmla="*/ 754341 h 754341"/>
                  <a:gd name="connsiteX1" fmla="*/ 0 w 754341"/>
                  <a:gd name="connsiteY1" fmla="*/ 754341 h 754341"/>
                  <a:gd name="connsiteX2" fmla="*/ 0 w 754341"/>
                  <a:gd name="connsiteY2" fmla="*/ 0 h 7543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54341" h="754341">
                    <a:moveTo>
                      <a:pt x="754341" y="754341"/>
                    </a:moveTo>
                    <a:lnTo>
                      <a:pt x="0" y="7543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" name="Freeform: Shape 12">
                <a:extLst>
                  <a:ext uri="{FF2B5EF4-FFF2-40B4-BE49-F238E27FC236}">
                    <a16:creationId xmlns:a16="http://schemas.microsoft.com/office/drawing/2014/main" id="{CA755F1F-9955-4CBB-8F34-F7801CA44CE7}"/>
                  </a:ext>
                </a:extLst>
              </p:cNvPr>
              <p:cNvSpPr/>
              <p:nvPr/>
            </p:nvSpPr>
            <p:spPr>
              <a:xfrm rot="13500000">
                <a:off x="-1226102" y="3352505"/>
                <a:ext cx="2416016" cy="2416016"/>
              </a:xfrm>
              <a:custGeom>
                <a:avLst/>
                <a:gdLst>
                  <a:gd name="connsiteX0" fmla="*/ 754341 w 754341"/>
                  <a:gd name="connsiteY0" fmla="*/ 754341 h 754341"/>
                  <a:gd name="connsiteX1" fmla="*/ 0 w 754341"/>
                  <a:gd name="connsiteY1" fmla="*/ 754341 h 754341"/>
                  <a:gd name="connsiteX2" fmla="*/ 0 w 754341"/>
                  <a:gd name="connsiteY2" fmla="*/ 0 h 7543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54341" h="754341">
                    <a:moveTo>
                      <a:pt x="754341" y="754341"/>
                    </a:moveTo>
                    <a:lnTo>
                      <a:pt x="0" y="754341"/>
                    </a:lnTo>
                    <a:lnTo>
                      <a:pt x="0" y="0"/>
                    </a:lnTo>
                    <a:close/>
                  </a:path>
                </a:pathLst>
              </a:custGeom>
              <a:pattFill prst="wdDnDiag">
                <a:fgClr>
                  <a:schemeClr val="accent1">
                    <a:lumMod val="60000"/>
                    <a:lumOff val="40000"/>
                  </a:schemeClr>
                </a:fgClr>
                <a:bgClr>
                  <a:schemeClr val="accent2">
                    <a:lumMod val="50000"/>
                  </a:schemeClr>
                </a:bgClr>
              </a:patt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E597736-C478-4C26-9BAF-205FE31E977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761488" y="2395728"/>
            <a:ext cx="7077456" cy="1243584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n-GB" sz="6600" b="1" dirty="0">
                <a:solidFill>
                  <a:schemeClr val="accent2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D2DEF0-A0B0-4CFE-B67D-A9D75E2368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61488" y="3721608"/>
            <a:ext cx="7077456" cy="86868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GB" sz="1800" spc="30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228600" lvl="0" indent="-228600"/>
            <a:r>
              <a:rPr lang="en-US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369596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ategor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6D00E6B4-1CBE-404E-B943-5F1832320C1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78212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7CD59BFD-62BE-4E33-92A5-B84A2A9A8D3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222230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60DC5978-55B8-421D-91B4-29F8210A7B2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466248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BE3FB8C3-2C7E-4C59-8BD5-53FA2772DB5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710266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FD8FA9DA-C36B-4889-B88F-28B5829E53E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954283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26" name="Text Placeholder 22">
            <a:extLst>
              <a:ext uri="{FF2B5EF4-FFF2-40B4-BE49-F238E27FC236}">
                <a16:creationId xmlns:a16="http://schemas.microsoft.com/office/drawing/2014/main" id="{2A19101D-7C37-42BF-8167-5391EA65EC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19894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7" name="Text Placeholder 22">
            <a:extLst>
              <a:ext uri="{FF2B5EF4-FFF2-40B4-BE49-F238E27FC236}">
                <a16:creationId xmlns:a16="http://schemas.microsoft.com/office/drawing/2014/main" id="{05F72315-51A9-431C-B80A-45E4FB1D6BD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63912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8" name="Text Placeholder 22">
            <a:extLst>
              <a:ext uri="{FF2B5EF4-FFF2-40B4-BE49-F238E27FC236}">
                <a16:creationId xmlns:a16="http://schemas.microsoft.com/office/drawing/2014/main" id="{883D1F0C-34F1-46E1-B178-E4AB82B1463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207930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Text Placeholder 22">
            <a:extLst>
              <a:ext uri="{FF2B5EF4-FFF2-40B4-BE49-F238E27FC236}">
                <a16:creationId xmlns:a16="http://schemas.microsoft.com/office/drawing/2014/main" id="{7202A849-DF14-40E7-B38D-1185F72603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451948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Text Placeholder 22">
            <a:extLst>
              <a:ext uri="{FF2B5EF4-FFF2-40B4-BE49-F238E27FC236}">
                <a16:creationId xmlns:a16="http://schemas.microsoft.com/office/drawing/2014/main" id="{CCFC1ADF-AC11-4CCD-AC2D-478B6FFEA5E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695965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B4CB326-DA0E-488E-B236-7017E8438FBB}"/>
              </a:ext>
            </a:extLst>
          </p:cNvPr>
          <p:cNvCxnSpPr/>
          <p:nvPr userDrawn="1"/>
        </p:nvCxnSpPr>
        <p:spPr>
          <a:xfrm>
            <a:off x="1242354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366B533-7212-4A36-9CE2-D6302E721F8F}"/>
              </a:ext>
            </a:extLst>
          </p:cNvPr>
          <p:cNvCxnSpPr/>
          <p:nvPr userDrawn="1"/>
        </p:nvCxnSpPr>
        <p:spPr>
          <a:xfrm>
            <a:off x="3486372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D7474CD-E230-4E14-8274-5E20F673F401}"/>
              </a:ext>
            </a:extLst>
          </p:cNvPr>
          <p:cNvCxnSpPr/>
          <p:nvPr userDrawn="1"/>
        </p:nvCxnSpPr>
        <p:spPr>
          <a:xfrm>
            <a:off x="5730390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BF71FCE-6F39-4D2F-82BE-7D9F1D2ED59F}"/>
              </a:ext>
            </a:extLst>
          </p:cNvPr>
          <p:cNvCxnSpPr/>
          <p:nvPr userDrawn="1"/>
        </p:nvCxnSpPr>
        <p:spPr>
          <a:xfrm>
            <a:off x="7974408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E97AC7A-17D9-4F42-9DD0-94FE4FC6BF19}"/>
              </a:ext>
            </a:extLst>
          </p:cNvPr>
          <p:cNvCxnSpPr/>
          <p:nvPr userDrawn="1"/>
        </p:nvCxnSpPr>
        <p:spPr>
          <a:xfrm>
            <a:off x="10218425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762663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+ 3 Sec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26" name="Text Placeholder 22">
            <a:extLst>
              <a:ext uri="{FF2B5EF4-FFF2-40B4-BE49-F238E27FC236}">
                <a16:creationId xmlns:a16="http://schemas.microsoft.com/office/drawing/2014/main" id="{2A19101D-7C37-42BF-8167-5391EA65EC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42094" y="4240093"/>
            <a:ext cx="3293306" cy="146304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231B97CF-FD24-4932-8459-893B1AC73D3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-2" y="1352575"/>
            <a:ext cx="12192002" cy="2289897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chemeClr val="accent2"/>
                </a:solidFill>
                <a:latin typeface="Trade Gothic LT Pro" panose="020B0503040303020004" pitchFamily="34" charset="0"/>
              </a:defRPr>
            </a:lvl1pPr>
          </a:lstStyle>
          <a:p>
            <a:r>
              <a:rPr lang="en-US" dirty="0"/>
              <a:t>Insert image</a:t>
            </a:r>
            <a:endParaRPr lang="en-GB" dirty="0"/>
          </a:p>
        </p:txBody>
      </p:sp>
      <p:sp>
        <p:nvSpPr>
          <p:cNvPr id="36" name="Text Placeholder 22">
            <a:extLst>
              <a:ext uri="{FF2B5EF4-FFF2-40B4-BE49-F238E27FC236}">
                <a16:creationId xmlns:a16="http://schemas.microsoft.com/office/drawing/2014/main" id="{642D3CE0-C3B4-4F3F-A650-AB452B3AD4B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444169" y="4240093"/>
            <a:ext cx="3293306" cy="146304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7" name="Text Placeholder 22">
            <a:extLst>
              <a:ext uri="{FF2B5EF4-FFF2-40B4-BE49-F238E27FC236}">
                <a16:creationId xmlns:a16="http://schemas.microsoft.com/office/drawing/2014/main" id="{DBED2BB0-CDAD-40EE-8B35-C66DF45EE29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346244" y="4240093"/>
            <a:ext cx="3293306" cy="146304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447457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+ Tex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26" name="Text Placeholder 22">
            <a:extLst>
              <a:ext uri="{FF2B5EF4-FFF2-40B4-BE49-F238E27FC236}">
                <a16:creationId xmlns:a16="http://schemas.microsoft.com/office/drawing/2014/main" id="{2A19101D-7C37-42BF-8167-5391EA65EC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42094" y="4240093"/>
            <a:ext cx="9402006" cy="146304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231B97CF-FD24-4932-8459-893B1AC73D3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-2" y="1352575"/>
            <a:ext cx="12192002" cy="2289897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chemeClr val="accent2"/>
                </a:solidFill>
                <a:latin typeface="Trade Gothic LT Pro" panose="020B0503040303020004" pitchFamily="34" charset="0"/>
              </a:defRPr>
            </a:lvl1pPr>
          </a:lstStyle>
          <a:p>
            <a:r>
              <a:rPr lang="en-US" dirty="0"/>
              <a:t>Insert image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868267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30B3A574-7940-4E35-857E-5CA35A5910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110087" y="1444649"/>
            <a:ext cx="7548513" cy="4579079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912B51EA-3E6F-4BF6-BE48-62128AF32B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3366" y="1444649"/>
            <a:ext cx="3365063" cy="4579079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406501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912B51EA-3E6F-4BF6-BE48-62128AF32B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3366" y="1444649"/>
            <a:ext cx="3365063" cy="4579079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A015C605-1D30-48BC-A0D6-3B11AF56CC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64290" y="1444649"/>
            <a:ext cx="7694310" cy="4579079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29895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D4494CD2-CCDD-0248-96F8-741002C44255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9" name="Freeform: Shape 9">
            <a:extLst>
              <a:ext uri="{FF2B5EF4-FFF2-40B4-BE49-F238E27FC236}">
                <a16:creationId xmlns:a16="http://schemas.microsoft.com/office/drawing/2014/main" id="{07077B00-C1EE-7241-B441-7814F92A7EDF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20" name="Freeform: Shape 17">
            <a:extLst>
              <a:ext uri="{FF2B5EF4-FFF2-40B4-BE49-F238E27FC236}">
                <a16:creationId xmlns:a16="http://schemas.microsoft.com/office/drawing/2014/main" id="{3A1AEBC4-637E-F64C-9192-69AC4BB26D0C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21" name="Freeform: Shape 11">
            <a:extLst>
              <a:ext uri="{FF2B5EF4-FFF2-40B4-BE49-F238E27FC236}">
                <a16:creationId xmlns:a16="http://schemas.microsoft.com/office/drawing/2014/main" id="{669A7039-C54C-8E46-9A8B-DDB2547D989C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2" name="Freeform: Shape 7">
            <a:extLst>
              <a:ext uri="{FF2B5EF4-FFF2-40B4-BE49-F238E27FC236}">
                <a16:creationId xmlns:a16="http://schemas.microsoft.com/office/drawing/2014/main" id="{4F173B32-87BB-9A40-8C91-4C1EED2B7ABF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AC87F4E-12B5-1B42-AFD2-4DB39B7645C9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25" name="Freeform: Shape 15">
              <a:extLst>
                <a:ext uri="{FF2B5EF4-FFF2-40B4-BE49-F238E27FC236}">
                  <a16:creationId xmlns:a16="http://schemas.microsoft.com/office/drawing/2014/main" id="{03DD8765-59DF-A045-ADB5-E39FAEE153A0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Freeform: Shape 16">
              <a:extLst>
                <a:ext uri="{FF2B5EF4-FFF2-40B4-BE49-F238E27FC236}">
                  <a16:creationId xmlns:a16="http://schemas.microsoft.com/office/drawing/2014/main" id="{B34B796C-A407-7B4D-B4F0-E58A44FE8DB4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0" name="Freeform: Shape 23">
            <a:extLst>
              <a:ext uri="{FF2B5EF4-FFF2-40B4-BE49-F238E27FC236}">
                <a16:creationId xmlns:a16="http://schemas.microsoft.com/office/drawing/2014/main" id="{CBE3FDC9-67CB-FA42-B127-A36BFF4678BB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Slide Number Placeholder 4">
            <a:extLst>
              <a:ext uri="{FF2B5EF4-FFF2-40B4-BE49-F238E27FC236}">
                <a16:creationId xmlns:a16="http://schemas.microsoft.com/office/drawing/2014/main" id="{1E902BFF-CA8F-D745-A819-A7BB38B30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723047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6E739168-A5E8-443A-B392-7AD4CF8977A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1E10E1E-5268-4F03-BA64-07E19DE26739}"/>
              </a:ext>
            </a:extLst>
          </p:cNvPr>
          <p:cNvSpPr/>
          <p:nvPr/>
        </p:nvSpPr>
        <p:spPr>
          <a:xfrm flipH="1">
            <a:off x="-16297" y="0"/>
            <a:ext cx="12208298" cy="6858000"/>
          </a:xfrm>
          <a:custGeom>
            <a:avLst/>
            <a:gdLst>
              <a:gd name="connsiteX0" fmla="*/ 8574289 w 12208298"/>
              <a:gd name="connsiteY0" fmla="*/ 0 h 6858000"/>
              <a:gd name="connsiteX1" fmla="*/ 0 w 12208298"/>
              <a:gd name="connsiteY1" fmla="*/ 0 h 6858000"/>
              <a:gd name="connsiteX2" fmla="*/ 0 w 12208298"/>
              <a:gd name="connsiteY2" fmla="*/ 6858000 h 6858000"/>
              <a:gd name="connsiteX3" fmla="*/ 532109 w 12208298"/>
              <a:gd name="connsiteY3" fmla="*/ 6858000 h 6858000"/>
              <a:gd name="connsiteX4" fmla="*/ 11495317 w 12208298"/>
              <a:gd name="connsiteY4" fmla="*/ 6858000 h 6858000"/>
              <a:gd name="connsiteX5" fmla="*/ 12208298 w 12208298"/>
              <a:gd name="connsiteY5" fmla="*/ 6858000 h 6858000"/>
              <a:gd name="connsiteX6" fmla="*/ 12208298 w 12208298"/>
              <a:gd name="connsiteY6" fmla="*/ 3146781 h 6858000"/>
              <a:gd name="connsiteX7" fmla="*/ 10353284 w 12208298"/>
              <a:gd name="connsiteY7" fmla="*/ 1291767 h 6858000"/>
              <a:gd name="connsiteX8" fmla="*/ 9866056 w 12208298"/>
              <a:gd name="connsiteY8" fmla="*/ 129176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208298" h="6858000">
                <a:moveTo>
                  <a:pt x="8574289" y="0"/>
                </a:moveTo>
                <a:lnTo>
                  <a:pt x="0" y="0"/>
                </a:lnTo>
                <a:lnTo>
                  <a:pt x="0" y="6858000"/>
                </a:lnTo>
                <a:lnTo>
                  <a:pt x="532109" y="6858000"/>
                </a:lnTo>
                <a:lnTo>
                  <a:pt x="11495317" y="6858000"/>
                </a:lnTo>
                <a:lnTo>
                  <a:pt x="12208298" y="6858000"/>
                </a:lnTo>
                <a:lnTo>
                  <a:pt x="12208298" y="3146781"/>
                </a:lnTo>
                <a:lnTo>
                  <a:pt x="10353284" y="1291767"/>
                </a:lnTo>
                <a:lnTo>
                  <a:pt x="9866056" y="1291767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989C45D-BDFF-418F-BE79-03FF70015770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pattFill prst="wdDnDiag">
            <a:fgClr>
              <a:schemeClr val="accent1"/>
            </a:fgClr>
            <a:bgClr>
              <a:schemeClr val="accent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027A677-9ACB-4264-B148-4806678FB83F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A7FF9D7-8545-4547-AC77-A0421EEB9B99}"/>
              </a:ext>
            </a:extLst>
          </p:cNvPr>
          <p:cNvGrpSpPr/>
          <p:nvPr userDrawn="1"/>
        </p:nvGrpSpPr>
        <p:grpSpPr>
          <a:xfrm>
            <a:off x="0" y="0"/>
            <a:ext cx="6881966" cy="6858876"/>
            <a:chOff x="-5321" y="1096"/>
            <a:chExt cx="5924073" cy="5904197"/>
          </a:xfrm>
        </p:grpSpPr>
        <p:sp>
          <p:nvSpPr>
            <p:cNvPr id="17" name="Right Triangle 16">
              <a:extLst>
                <a:ext uri="{FF2B5EF4-FFF2-40B4-BE49-F238E27FC236}">
                  <a16:creationId xmlns:a16="http://schemas.microsoft.com/office/drawing/2014/main" id="{8DCD5806-2A2F-4ABF-8057-245681C498E6}"/>
                </a:ext>
              </a:extLst>
            </p:cNvPr>
            <p:cNvSpPr/>
            <p:nvPr userDrawn="1"/>
          </p:nvSpPr>
          <p:spPr>
            <a:xfrm rot="16200000" flipH="1" flipV="1">
              <a:off x="4618" y="-8842"/>
              <a:ext cx="5904196" cy="5924073"/>
            </a:xfrm>
            <a:prstGeom prst="rtTriangl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8" name="Right Triangle 17">
              <a:extLst>
                <a:ext uri="{FF2B5EF4-FFF2-40B4-BE49-F238E27FC236}">
                  <a16:creationId xmlns:a16="http://schemas.microsoft.com/office/drawing/2014/main" id="{3A93038F-E9E4-4FFD-B3DF-28DB7C2C1490}"/>
                </a:ext>
              </a:extLst>
            </p:cNvPr>
            <p:cNvSpPr/>
            <p:nvPr userDrawn="1"/>
          </p:nvSpPr>
          <p:spPr>
            <a:xfrm rot="16200000" flipH="1" flipV="1">
              <a:off x="3941" y="-8164"/>
              <a:ext cx="5501471" cy="5519993"/>
            </a:xfrm>
            <a:prstGeom prst="rtTriangle">
              <a:avLst/>
            </a:prstGeom>
            <a:pattFill prst="dkHorz">
              <a:fgClr>
                <a:schemeClr val="accent1"/>
              </a:fgClr>
              <a:bgClr>
                <a:schemeClr val="accent2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9" name="Right Triangle 18">
              <a:extLst>
                <a:ext uri="{FF2B5EF4-FFF2-40B4-BE49-F238E27FC236}">
                  <a16:creationId xmlns:a16="http://schemas.microsoft.com/office/drawing/2014/main" id="{5DEA1E02-BBD0-4AE3-AF22-433B90272178}"/>
                </a:ext>
              </a:extLst>
            </p:cNvPr>
            <p:cNvSpPr/>
            <p:nvPr userDrawn="1"/>
          </p:nvSpPr>
          <p:spPr>
            <a:xfrm rot="16200000" flipH="1" flipV="1">
              <a:off x="3131" y="-7355"/>
              <a:ext cx="5019818" cy="5036720"/>
            </a:xfrm>
            <a:prstGeom prst="rtTriangle">
              <a:avLst/>
            </a:prstGeom>
            <a:solidFill>
              <a:schemeClr val="accent2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E597736-C478-4C26-9BAF-205FE31E977C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5217242" y="2807208"/>
            <a:ext cx="4945598" cy="1243584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Thank You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363861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6E739168-A5E8-443A-B392-7AD4CF8977A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1E10E1E-5268-4F03-BA64-07E19DE26739}"/>
              </a:ext>
            </a:extLst>
          </p:cNvPr>
          <p:cNvSpPr/>
          <p:nvPr/>
        </p:nvSpPr>
        <p:spPr>
          <a:xfrm flipH="1">
            <a:off x="-16297" y="0"/>
            <a:ext cx="12208298" cy="6858000"/>
          </a:xfrm>
          <a:custGeom>
            <a:avLst/>
            <a:gdLst>
              <a:gd name="connsiteX0" fmla="*/ 8574289 w 12208298"/>
              <a:gd name="connsiteY0" fmla="*/ 0 h 6858000"/>
              <a:gd name="connsiteX1" fmla="*/ 0 w 12208298"/>
              <a:gd name="connsiteY1" fmla="*/ 0 h 6858000"/>
              <a:gd name="connsiteX2" fmla="*/ 0 w 12208298"/>
              <a:gd name="connsiteY2" fmla="*/ 6858000 h 6858000"/>
              <a:gd name="connsiteX3" fmla="*/ 532109 w 12208298"/>
              <a:gd name="connsiteY3" fmla="*/ 6858000 h 6858000"/>
              <a:gd name="connsiteX4" fmla="*/ 11495317 w 12208298"/>
              <a:gd name="connsiteY4" fmla="*/ 6858000 h 6858000"/>
              <a:gd name="connsiteX5" fmla="*/ 12208298 w 12208298"/>
              <a:gd name="connsiteY5" fmla="*/ 6858000 h 6858000"/>
              <a:gd name="connsiteX6" fmla="*/ 12208298 w 12208298"/>
              <a:gd name="connsiteY6" fmla="*/ 3146781 h 6858000"/>
              <a:gd name="connsiteX7" fmla="*/ 10353284 w 12208298"/>
              <a:gd name="connsiteY7" fmla="*/ 1291767 h 6858000"/>
              <a:gd name="connsiteX8" fmla="*/ 9866056 w 12208298"/>
              <a:gd name="connsiteY8" fmla="*/ 129176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208298" h="6858000">
                <a:moveTo>
                  <a:pt x="8574289" y="0"/>
                </a:moveTo>
                <a:lnTo>
                  <a:pt x="0" y="0"/>
                </a:lnTo>
                <a:lnTo>
                  <a:pt x="0" y="6858000"/>
                </a:lnTo>
                <a:lnTo>
                  <a:pt x="532109" y="6858000"/>
                </a:lnTo>
                <a:lnTo>
                  <a:pt x="11495317" y="6858000"/>
                </a:lnTo>
                <a:lnTo>
                  <a:pt x="12208298" y="6858000"/>
                </a:lnTo>
                <a:lnTo>
                  <a:pt x="12208298" y="3146781"/>
                </a:lnTo>
                <a:lnTo>
                  <a:pt x="10353284" y="1291767"/>
                </a:lnTo>
                <a:lnTo>
                  <a:pt x="9866056" y="1291767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989C45D-BDFF-418F-BE79-03FF70015770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pattFill prst="wdDnDiag">
            <a:fgClr>
              <a:schemeClr val="accent1"/>
            </a:fgClr>
            <a:bgClr>
              <a:schemeClr val="accent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027A677-9ACB-4264-B148-4806678FB83F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597736-C478-4C26-9BAF-205FE31E977C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6360242" y="3429000"/>
            <a:ext cx="4945598" cy="1243584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Thank You</a:t>
            </a:r>
            <a:endParaRPr lang="en-GB" dirty="0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C024DCDB-C6BF-455E-AAB8-EAF9DAB302A1}"/>
              </a:ext>
            </a:extLst>
          </p:cNvPr>
          <p:cNvSpPr/>
          <p:nvPr userDrawn="1"/>
        </p:nvSpPr>
        <p:spPr>
          <a:xfrm rot="13500000">
            <a:off x="-729899" y="-1215856"/>
            <a:ext cx="6043521" cy="8427077"/>
          </a:xfrm>
          <a:custGeom>
            <a:avLst/>
            <a:gdLst>
              <a:gd name="connsiteX0" fmla="*/ 6043521 w 6043521"/>
              <a:gd name="connsiteY0" fmla="*/ 4267535 h 8427077"/>
              <a:gd name="connsiteX1" fmla="*/ 1883979 w 6043521"/>
              <a:gd name="connsiteY1" fmla="*/ 8427077 h 8427077"/>
              <a:gd name="connsiteX2" fmla="*/ 0 w 6043521"/>
              <a:gd name="connsiteY2" fmla="*/ 8427077 h 8427077"/>
              <a:gd name="connsiteX3" fmla="*/ 0 w 6043521"/>
              <a:gd name="connsiteY3" fmla="*/ 1775986 h 8427077"/>
              <a:gd name="connsiteX4" fmla="*/ 1775985 w 6043521"/>
              <a:gd name="connsiteY4" fmla="*/ 0 h 8427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43521" h="8427077">
                <a:moveTo>
                  <a:pt x="6043521" y="4267535"/>
                </a:moveTo>
                <a:lnTo>
                  <a:pt x="1883979" y="8427077"/>
                </a:lnTo>
                <a:lnTo>
                  <a:pt x="0" y="8427077"/>
                </a:lnTo>
                <a:lnTo>
                  <a:pt x="0" y="1775986"/>
                </a:lnTo>
                <a:lnTo>
                  <a:pt x="1775985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26AFB47A-5D51-4F9C-B01B-977CE5E3C093}"/>
              </a:ext>
            </a:extLst>
          </p:cNvPr>
          <p:cNvSpPr/>
          <p:nvPr userDrawn="1"/>
        </p:nvSpPr>
        <p:spPr>
          <a:xfrm rot="13500000">
            <a:off x="-1145231" y="-2123853"/>
            <a:ext cx="6043521" cy="9008880"/>
          </a:xfrm>
          <a:custGeom>
            <a:avLst/>
            <a:gdLst>
              <a:gd name="connsiteX0" fmla="*/ 6043521 w 6043521"/>
              <a:gd name="connsiteY0" fmla="*/ 4849338 h 9008880"/>
              <a:gd name="connsiteX1" fmla="*/ 1883979 w 6043521"/>
              <a:gd name="connsiteY1" fmla="*/ 9008880 h 9008880"/>
              <a:gd name="connsiteX2" fmla="*/ 0 w 6043521"/>
              <a:gd name="connsiteY2" fmla="*/ 9008880 h 9008880"/>
              <a:gd name="connsiteX3" fmla="*/ 0 w 6043521"/>
              <a:gd name="connsiteY3" fmla="*/ 1194182 h 9008880"/>
              <a:gd name="connsiteX4" fmla="*/ 1194182 w 6043521"/>
              <a:gd name="connsiteY4" fmla="*/ 0 h 9008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43521" h="9008880">
                <a:moveTo>
                  <a:pt x="6043521" y="4849338"/>
                </a:moveTo>
                <a:lnTo>
                  <a:pt x="1883979" y="9008880"/>
                </a:lnTo>
                <a:lnTo>
                  <a:pt x="0" y="9008880"/>
                </a:lnTo>
                <a:lnTo>
                  <a:pt x="0" y="1194182"/>
                </a:lnTo>
                <a:lnTo>
                  <a:pt x="1194182" y="0"/>
                </a:lnTo>
                <a:close/>
              </a:path>
            </a:pathLst>
          </a:custGeom>
          <a:pattFill prst="wdDn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6997A4FF-7390-4173-8ACD-6CF7145AACEC}"/>
              </a:ext>
            </a:extLst>
          </p:cNvPr>
          <p:cNvSpPr/>
          <p:nvPr userDrawn="1"/>
        </p:nvSpPr>
        <p:spPr>
          <a:xfrm rot="18900000" flipH="1">
            <a:off x="-2681153" y="-465959"/>
            <a:ext cx="8639119" cy="5739762"/>
          </a:xfrm>
          <a:custGeom>
            <a:avLst/>
            <a:gdLst>
              <a:gd name="connsiteX0" fmla="*/ 3789781 w 8639119"/>
              <a:gd name="connsiteY0" fmla="*/ 0 h 5739762"/>
              <a:gd name="connsiteX1" fmla="*/ 0 w 8639119"/>
              <a:gd name="connsiteY1" fmla="*/ 3789782 h 5739762"/>
              <a:gd name="connsiteX2" fmla="*/ 0 w 8639119"/>
              <a:gd name="connsiteY2" fmla="*/ 5739761 h 5739762"/>
              <a:gd name="connsiteX3" fmla="*/ 7748695 w 8639119"/>
              <a:gd name="connsiteY3" fmla="*/ 5739762 h 5739762"/>
              <a:gd name="connsiteX4" fmla="*/ 8639119 w 8639119"/>
              <a:gd name="connsiteY4" fmla="*/ 4849338 h 5739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39119" h="5739762">
                <a:moveTo>
                  <a:pt x="3789781" y="0"/>
                </a:moveTo>
                <a:lnTo>
                  <a:pt x="0" y="3789782"/>
                </a:lnTo>
                <a:lnTo>
                  <a:pt x="0" y="5739761"/>
                </a:lnTo>
                <a:lnTo>
                  <a:pt x="7748695" y="5739762"/>
                </a:lnTo>
                <a:lnTo>
                  <a:pt x="8639119" y="4849338"/>
                </a:lnTo>
                <a:close/>
              </a:path>
            </a:pathLst>
          </a:custGeom>
          <a:solidFill>
            <a:schemeClr val="accent1">
              <a:lumMod val="50000"/>
              <a:alpha val="5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85180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2838D16-809E-4EB1-8C0C-0E63D813911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C43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01FEB333-94B4-4E53-9019-D584810903BB}"/>
              </a:ext>
            </a:extLst>
          </p:cNvPr>
          <p:cNvSpPr/>
          <p:nvPr userDrawn="1"/>
        </p:nvSpPr>
        <p:spPr>
          <a:xfrm>
            <a:off x="0" y="0"/>
            <a:ext cx="12192000" cy="6862745"/>
          </a:xfrm>
          <a:custGeom>
            <a:avLst/>
            <a:gdLst>
              <a:gd name="connsiteX0" fmla="*/ 0 w 12192000"/>
              <a:gd name="connsiteY0" fmla="*/ 0 h 6849743"/>
              <a:gd name="connsiteX1" fmla="*/ 7554712 w 12192000"/>
              <a:gd name="connsiteY1" fmla="*/ 0 h 6849743"/>
              <a:gd name="connsiteX2" fmla="*/ 10266645 w 12192000"/>
              <a:gd name="connsiteY2" fmla="*/ 2711934 h 6849743"/>
              <a:gd name="connsiteX3" fmla="*/ 11289529 w 12192000"/>
              <a:gd name="connsiteY3" fmla="*/ 2711934 h 6849743"/>
              <a:gd name="connsiteX4" fmla="*/ 12191999 w 12192000"/>
              <a:gd name="connsiteY4" fmla="*/ 3614404 h 6849743"/>
              <a:gd name="connsiteX5" fmla="*/ 12192000 w 12192000"/>
              <a:gd name="connsiteY5" fmla="*/ 6849743 h 6849743"/>
              <a:gd name="connsiteX6" fmla="*/ 0 w 12192000"/>
              <a:gd name="connsiteY6" fmla="*/ 6849743 h 6849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6849743">
                <a:moveTo>
                  <a:pt x="0" y="0"/>
                </a:moveTo>
                <a:lnTo>
                  <a:pt x="7554712" y="0"/>
                </a:lnTo>
                <a:lnTo>
                  <a:pt x="10266645" y="2711934"/>
                </a:lnTo>
                <a:lnTo>
                  <a:pt x="11289529" y="2711934"/>
                </a:lnTo>
                <a:lnTo>
                  <a:pt x="12191999" y="3614404"/>
                </a:lnTo>
                <a:lnTo>
                  <a:pt x="12192000" y="6849743"/>
                </a:lnTo>
                <a:lnTo>
                  <a:pt x="0" y="6849743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59B9489-0CD9-4DB7-AC82-6E7867F91403}"/>
              </a:ext>
            </a:extLst>
          </p:cNvPr>
          <p:cNvSpPr/>
          <p:nvPr userDrawn="1"/>
        </p:nvSpPr>
        <p:spPr>
          <a:xfrm rot="16200000" flipV="1">
            <a:off x="2626805" y="-2626805"/>
            <a:ext cx="6862743" cy="12116353"/>
          </a:xfrm>
          <a:custGeom>
            <a:avLst/>
            <a:gdLst>
              <a:gd name="connsiteX0" fmla="*/ 6853871 w 6853871"/>
              <a:gd name="connsiteY0" fmla="*/ 12116353 h 12116353"/>
              <a:gd name="connsiteX1" fmla="*/ 6853871 w 6853871"/>
              <a:gd name="connsiteY1" fmla="*/ 8014954 h 12116353"/>
              <a:gd name="connsiteX2" fmla="*/ 4141930 w 6853871"/>
              <a:gd name="connsiteY2" fmla="*/ 8014954 h 12116353"/>
              <a:gd name="connsiteX3" fmla="*/ 4141930 w 6853871"/>
              <a:gd name="connsiteY3" fmla="*/ 8014952 h 12116353"/>
              <a:gd name="connsiteX4" fmla="*/ 6853871 w 6853871"/>
              <a:gd name="connsiteY4" fmla="*/ 8014952 h 12116353"/>
              <a:gd name="connsiteX5" fmla="*/ 4141930 w 6853871"/>
              <a:gd name="connsiteY5" fmla="*/ 5293882 h 12116353"/>
              <a:gd name="connsiteX6" fmla="*/ 4141930 w 6853871"/>
              <a:gd name="connsiteY6" fmla="*/ 4141928 h 12116353"/>
              <a:gd name="connsiteX7" fmla="*/ 0 w 6853871"/>
              <a:gd name="connsiteY7" fmla="*/ 0 h 12116353"/>
              <a:gd name="connsiteX8" fmla="*/ 0 w 6853871"/>
              <a:gd name="connsiteY8" fmla="*/ 12116353 h 1211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3871" h="12116353">
                <a:moveTo>
                  <a:pt x="6853871" y="12116353"/>
                </a:moveTo>
                <a:lnTo>
                  <a:pt x="6853871" y="8014954"/>
                </a:lnTo>
                <a:lnTo>
                  <a:pt x="4141930" y="8014954"/>
                </a:lnTo>
                <a:lnTo>
                  <a:pt x="4141930" y="8014952"/>
                </a:lnTo>
                <a:lnTo>
                  <a:pt x="6853871" y="8014952"/>
                </a:lnTo>
                <a:lnTo>
                  <a:pt x="4141930" y="5293882"/>
                </a:lnTo>
                <a:lnTo>
                  <a:pt x="4141930" y="4141928"/>
                </a:lnTo>
                <a:lnTo>
                  <a:pt x="0" y="0"/>
                </a:lnTo>
                <a:lnTo>
                  <a:pt x="0" y="12116353"/>
                </a:lnTo>
                <a:close/>
              </a:path>
            </a:pathLst>
          </a:custGeom>
          <a:pattFill prst="wdDnDiag">
            <a:fgClr>
              <a:schemeClr val="accent1"/>
            </a:fgClr>
            <a:bgClr>
              <a:schemeClr val="accent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A55D1C76-C591-4FA5-9780-87AB6B37C0FA}"/>
              </a:ext>
            </a:extLst>
          </p:cNvPr>
          <p:cNvSpPr/>
          <p:nvPr userDrawn="1"/>
        </p:nvSpPr>
        <p:spPr>
          <a:xfrm rot="5400000" flipV="1">
            <a:off x="5851010" y="-10649"/>
            <a:ext cx="6326154" cy="6347453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7DC1D12-670F-4235-8791-FA8C2B330871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59569CF-FDAC-47C4-A0F5-296F7117C398}"/>
              </a:ext>
            </a:extLst>
          </p:cNvPr>
          <p:cNvSpPr/>
          <p:nvPr userDrawn="1"/>
        </p:nvSpPr>
        <p:spPr>
          <a:xfrm rot="2700000">
            <a:off x="9668984" y="1404392"/>
            <a:ext cx="4406148" cy="5299239"/>
          </a:xfrm>
          <a:custGeom>
            <a:avLst/>
            <a:gdLst>
              <a:gd name="connsiteX0" fmla="*/ 0 w 4406148"/>
              <a:gd name="connsiteY0" fmla="*/ 0 h 5299239"/>
              <a:gd name="connsiteX1" fmla="*/ 4406148 w 4406148"/>
              <a:gd name="connsiteY1" fmla="*/ 4406147 h 5299239"/>
              <a:gd name="connsiteX2" fmla="*/ 3513056 w 4406148"/>
              <a:gd name="connsiteY2" fmla="*/ 5299239 h 5299239"/>
              <a:gd name="connsiteX3" fmla="*/ 1 w 4406148"/>
              <a:gd name="connsiteY3" fmla="*/ 5299239 h 5299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06148" h="5299239">
                <a:moveTo>
                  <a:pt x="0" y="0"/>
                </a:moveTo>
                <a:lnTo>
                  <a:pt x="4406148" y="4406147"/>
                </a:lnTo>
                <a:lnTo>
                  <a:pt x="3513056" y="5299239"/>
                </a:lnTo>
                <a:lnTo>
                  <a:pt x="1" y="5299239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D68D0C72-2B2C-4C85-A091-157853C71784}"/>
              </a:ext>
            </a:extLst>
          </p:cNvPr>
          <p:cNvSpPr/>
          <p:nvPr userDrawn="1"/>
        </p:nvSpPr>
        <p:spPr>
          <a:xfrm rot="8100000" flipH="1">
            <a:off x="9583575" y="1088097"/>
            <a:ext cx="5072180" cy="4843502"/>
          </a:xfrm>
          <a:custGeom>
            <a:avLst/>
            <a:gdLst>
              <a:gd name="connsiteX0" fmla="*/ 5072180 w 5072180"/>
              <a:gd name="connsiteY0" fmla="*/ 4843501 h 4843502"/>
              <a:gd name="connsiteX1" fmla="*/ 228679 w 5072180"/>
              <a:gd name="connsiteY1" fmla="*/ 0 h 4843502"/>
              <a:gd name="connsiteX2" fmla="*/ 1 w 5072180"/>
              <a:gd name="connsiteY2" fmla="*/ 228678 h 4843502"/>
              <a:gd name="connsiteX3" fmla="*/ 0 w 5072180"/>
              <a:gd name="connsiteY3" fmla="*/ 4843502 h 484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72180" h="4843502">
                <a:moveTo>
                  <a:pt x="5072180" y="4843501"/>
                </a:moveTo>
                <a:lnTo>
                  <a:pt x="228679" y="0"/>
                </a:lnTo>
                <a:lnTo>
                  <a:pt x="1" y="228678"/>
                </a:lnTo>
                <a:lnTo>
                  <a:pt x="0" y="4843502"/>
                </a:lnTo>
                <a:close/>
              </a:path>
            </a:pathLst>
          </a:custGeom>
          <a:pattFill prst="wdDn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E25334A-5FE3-4DDA-8D32-4796CCFCAA74}"/>
              </a:ext>
            </a:extLst>
          </p:cNvPr>
          <p:cNvSpPr/>
          <p:nvPr userDrawn="1"/>
        </p:nvSpPr>
        <p:spPr>
          <a:xfrm rot="2700000">
            <a:off x="11438585" y="5665752"/>
            <a:ext cx="877778" cy="1755556"/>
          </a:xfrm>
          <a:custGeom>
            <a:avLst/>
            <a:gdLst>
              <a:gd name="connsiteX0" fmla="*/ 0 w 877778"/>
              <a:gd name="connsiteY0" fmla="*/ 0 h 1755556"/>
              <a:gd name="connsiteX1" fmla="*/ 877778 w 877778"/>
              <a:gd name="connsiteY1" fmla="*/ 877778 h 1755556"/>
              <a:gd name="connsiteX2" fmla="*/ 0 w 877778"/>
              <a:gd name="connsiteY2" fmla="*/ 1755556 h 1755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77778" h="1755556">
                <a:moveTo>
                  <a:pt x="0" y="0"/>
                </a:moveTo>
                <a:lnTo>
                  <a:pt x="877778" y="877778"/>
                </a:lnTo>
                <a:lnTo>
                  <a:pt x="0" y="175555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8818DF1-D7FD-4C0F-875D-7A07E8F75C06}"/>
              </a:ext>
            </a:extLst>
          </p:cNvPr>
          <p:cNvSpPr/>
          <p:nvPr userDrawn="1"/>
        </p:nvSpPr>
        <p:spPr>
          <a:xfrm rot="8100000" flipH="1">
            <a:off x="10582265" y="5841410"/>
            <a:ext cx="2372348" cy="1186174"/>
          </a:xfrm>
          <a:custGeom>
            <a:avLst/>
            <a:gdLst>
              <a:gd name="connsiteX0" fmla="*/ 2372348 w 2372348"/>
              <a:gd name="connsiteY0" fmla="*/ 1186174 h 1186174"/>
              <a:gd name="connsiteX1" fmla="*/ 1186174 w 2372348"/>
              <a:gd name="connsiteY1" fmla="*/ 0 h 1186174"/>
              <a:gd name="connsiteX2" fmla="*/ 0 w 2372348"/>
              <a:gd name="connsiteY2" fmla="*/ 1186174 h 1186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72348" h="1186174">
                <a:moveTo>
                  <a:pt x="2372348" y="1186174"/>
                </a:moveTo>
                <a:lnTo>
                  <a:pt x="1186174" y="0"/>
                </a:lnTo>
                <a:lnTo>
                  <a:pt x="0" y="1186174"/>
                </a:lnTo>
                <a:close/>
              </a:path>
            </a:pathLst>
          </a:custGeom>
          <a:pattFill prst="wdUp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F9BB384-9E14-4CEA-82C1-21837229D3EF}"/>
              </a:ext>
            </a:extLst>
          </p:cNvPr>
          <p:cNvGrpSpPr/>
          <p:nvPr userDrawn="1"/>
        </p:nvGrpSpPr>
        <p:grpSpPr>
          <a:xfrm rot="16200000">
            <a:off x="431651" y="-917359"/>
            <a:ext cx="1532001" cy="1826463"/>
            <a:chOff x="10800164" y="7142066"/>
            <a:chExt cx="2775293" cy="3308724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862A81A-959D-4EAB-90ED-DB20759BB397}"/>
                </a:ext>
              </a:extLst>
            </p:cNvPr>
            <p:cNvSpPr/>
            <p:nvPr/>
          </p:nvSpPr>
          <p:spPr>
            <a:xfrm rot="2700000">
              <a:off x="10800164" y="7675497"/>
              <a:ext cx="2775293" cy="2775293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AB9E28C-9422-42BD-AECE-29B44B5D63E2}"/>
                </a:ext>
              </a:extLst>
            </p:cNvPr>
            <p:cNvSpPr/>
            <p:nvPr/>
          </p:nvSpPr>
          <p:spPr>
            <a:xfrm rot="8100000" flipH="1">
              <a:off x="10811837" y="7142066"/>
              <a:ext cx="2751954" cy="2751955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772239B-C46D-4458-BB4B-DDB12FAB0172}"/>
              </a:ext>
            </a:extLst>
          </p:cNvPr>
          <p:cNvGrpSpPr/>
          <p:nvPr userDrawn="1"/>
        </p:nvGrpSpPr>
        <p:grpSpPr>
          <a:xfrm rot="16200000">
            <a:off x="1992859" y="-497210"/>
            <a:ext cx="818398" cy="986162"/>
            <a:chOff x="10945855" y="7317026"/>
            <a:chExt cx="2483924" cy="2993104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C8A2A1A-1FB9-4CA1-B74E-B293187E51AA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DF2B18BA-6B43-40FA-A23B-D894D6AB468B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194264-A3F5-42E2-9A63-DCCED0457E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754880"/>
            <a:ext cx="6803136" cy="36576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1600" spc="3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228600" lvl="0" indent="-228600"/>
            <a:r>
              <a:rPr lang="en-US"/>
              <a:t>Edit Master text styles</a:t>
            </a:r>
          </a:p>
        </p:txBody>
      </p:sp>
      <p:sp>
        <p:nvSpPr>
          <p:cNvPr id="22" name="Slide Number Placeholder 4">
            <a:extLst>
              <a:ext uri="{FF2B5EF4-FFF2-40B4-BE49-F238E27FC236}">
                <a16:creationId xmlns:a16="http://schemas.microsoft.com/office/drawing/2014/main" id="{0F332671-6296-47C8-BF26-B2D962F5D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2039" y="37292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7772A652-7229-2B42-B87B-298C31D6F0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2104" y="3886200"/>
            <a:ext cx="7781544" cy="859055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Section Title 01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751974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lt 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2CDBB6E5-B91E-4946-9390-E8693855103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0C3CC1C9-1FA0-4FE4-8984-4A8B3728D674}"/>
              </a:ext>
            </a:extLst>
          </p:cNvPr>
          <p:cNvSpPr/>
          <p:nvPr userDrawn="1"/>
        </p:nvSpPr>
        <p:spPr>
          <a:xfrm rot="16200000" flipV="1">
            <a:off x="2855762" y="-2473495"/>
            <a:ext cx="6862743" cy="11809733"/>
          </a:xfrm>
          <a:custGeom>
            <a:avLst/>
            <a:gdLst>
              <a:gd name="connsiteX0" fmla="*/ 6862743 w 6862743"/>
              <a:gd name="connsiteY0" fmla="*/ 11809733 h 11809733"/>
              <a:gd name="connsiteX1" fmla="*/ 6862743 w 6862743"/>
              <a:gd name="connsiteY1" fmla="*/ 7708334 h 11809733"/>
              <a:gd name="connsiteX2" fmla="*/ 4147292 w 6862743"/>
              <a:gd name="connsiteY2" fmla="*/ 7708334 h 11809733"/>
              <a:gd name="connsiteX3" fmla="*/ 4147292 w 6862743"/>
              <a:gd name="connsiteY3" fmla="*/ 7708332 h 11809733"/>
              <a:gd name="connsiteX4" fmla="*/ 6862743 w 6862743"/>
              <a:gd name="connsiteY4" fmla="*/ 7708332 h 11809733"/>
              <a:gd name="connsiteX5" fmla="*/ 4147291 w 6862743"/>
              <a:gd name="connsiteY5" fmla="*/ 4987262 h 11809733"/>
              <a:gd name="connsiteX6" fmla="*/ 4147291 w 6862743"/>
              <a:gd name="connsiteY6" fmla="*/ 3835308 h 11809733"/>
              <a:gd name="connsiteX7" fmla="*/ 307017 w 6862743"/>
              <a:gd name="connsiteY7" fmla="*/ 0 h 11809733"/>
              <a:gd name="connsiteX8" fmla="*/ 0 w 6862743"/>
              <a:gd name="connsiteY8" fmla="*/ 0 h 11809733"/>
              <a:gd name="connsiteX9" fmla="*/ 0 w 6862743"/>
              <a:gd name="connsiteY9" fmla="*/ 11809733 h 11809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3" h="11809733">
                <a:moveTo>
                  <a:pt x="6862743" y="11809733"/>
                </a:moveTo>
                <a:lnTo>
                  <a:pt x="6862743" y="7708334"/>
                </a:lnTo>
                <a:lnTo>
                  <a:pt x="4147292" y="7708334"/>
                </a:lnTo>
                <a:lnTo>
                  <a:pt x="4147292" y="7708332"/>
                </a:lnTo>
                <a:lnTo>
                  <a:pt x="6862743" y="7708332"/>
                </a:lnTo>
                <a:lnTo>
                  <a:pt x="4147291" y="4987262"/>
                </a:lnTo>
                <a:lnTo>
                  <a:pt x="4147291" y="3835308"/>
                </a:lnTo>
                <a:lnTo>
                  <a:pt x="307017" y="0"/>
                </a:lnTo>
                <a:lnTo>
                  <a:pt x="0" y="0"/>
                </a:lnTo>
                <a:lnTo>
                  <a:pt x="0" y="1180973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8E049265-431E-48DE-B7F7-4959930171DC}"/>
              </a:ext>
            </a:extLst>
          </p:cNvPr>
          <p:cNvSpPr/>
          <p:nvPr userDrawn="1"/>
        </p:nvSpPr>
        <p:spPr>
          <a:xfrm rot="16200000" flipV="1">
            <a:off x="2626806" y="-2626805"/>
            <a:ext cx="6862743" cy="12116353"/>
          </a:xfrm>
          <a:custGeom>
            <a:avLst/>
            <a:gdLst>
              <a:gd name="connsiteX0" fmla="*/ 6853871 w 6853871"/>
              <a:gd name="connsiteY0" fmla="*/ 12116353 h 12116353"/>
              <a:gd name="connsiteX1" fmla="*/ 6853871 w 6853871"/>
              <a:gd name="connsiteY1" fmla="*/ 8014954 h 12116353"/>
              <a:gd name="connsiteX2" fmla="*/ 4141930 w 6853871"/>
              <a:gd name="connsiteY2" fmla="*/ 8014954 h 12116353"/>
              <a:gd name="connsiteX3" fmla="*/ 4141930 w 6853871"/>
              <a:gd name="connsiteY3" fmla="*/ 8014952 h 12116353"/>
              <a:gd name="connsiteX4" fmla="*/ 6853871 w 6853871"/>
              <a:gd name="connsiteY4" fmla="*/ 8014952 h 12116353"/>
              <a:gd name="connsiteX5" fmla="*/ 4141930 w 6853871"/>
              <a:gd name="connsiteY5" fmla="*/ 5293882 h 12116353"/>
              <a:gd name="connsiteX6" fmla="*/ 4141930 w 6853871"/>
              <a:gd name="connsiteY6" fmla="*/ 4141928 h 12116353"/>
              <a:gd name="connsiteX7" fmla="*/ 0 w 6853871"/>
              <a:gd name="connsiteY7" fmla="*/ 0 h 12116353"/>
              <a:gd name="connsiteX8" fmla="*/ 0 w 6853871"/>
              <a:gd name="connsiteY8" fmla="*/ 12116353 h 1211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3871" h="12116353">
                <a:moveTo>
                  <a:pt x="6853871" y="12116353"/>
                </a:moveTo>
                <a:lnTo>
                  <a:pt x="6853871" y="8014954"/>
                </a:lnTo>
                <a:lnTo>
                  <a:pt x="4141930" y="8014954"/>
                </a:lnTo>
                <a:lnTo>
                  <a:pt x="4141930" y="8014952"/>
                </a:lnTo>
                <a:lnTo>
                  <a:pt x="6853871" y="8014952"/>
                </a:lnTo>
                <a:lnTo>
                  <a:pt x="4141930" y="5293882"/>
                </a:lnTo>
                <a:lnTo>
                  <a:pt x="4141930" y="4141928"/>
                </a:lnTo>
                <a:lnTo>
                  <a:pt x="0" y="0"/>
                </a:lnTo>
                <a:lnTo>
                  <a:pt x="0" y="12116353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173E5F2D-1F8E-4DCC-857F-932C6C6539BB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9318B2B-E019-4078-9EF0-C9D6281AE31B}"/>
              </a:ext>
            </a:extLst>
          </p:cNvPr>
          <p:cNvGrpSpPr/>
          <p:nvPr userDrawn="1"/>
        </p:nvGrpSpPr>
        <p:grpSpPr>
          <a:xfrm>
            <a:off x="9776075" y="2057401"/>
            <a:ext cx="4413559" cy="3934444"/>
            <a:chOff x="9222437" y="1088097"/>
            <a:chExt cx="5433318" cy="4843502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3E625C0-9656-421F-861F-67C8F93362ED}"/>
                </a:ext>
              </a:extLst>
            </p:cNvPr>
            <p:cNvSpPr/>
            <p:nvPr/>
          </p:nvSpPr>
          <p:spPr>
            <a:xfrm rot="2700000">
              <a:off x="9668983" y="1078460"/>
              <a:ext cx="4406148" cy="5299239"/>
            </a:xfrm>
            <a:custGeom>
              <a:avLst/>
              <a:gdLst>
                <a:gd name="connsiteX0" fmla="*/ 0 w 4406148"/>
                <a:gd name="connsiteY0" fmla="*/ 0 h 5299239"/>
                <a:gd name="connsiteX1" fmla="*/ 4406148 w 4406148"/>
                <a:gd name="connsiteY1" fmla="*/ 4406147 h 5299239"/>
                <a:gd name="connsiteX2" fmla="*/ 3513056 w 4406148"/>
                <a:gd name="connsiteY2" fmla="*/ 5299239 h 5299239"/>
                <a:gd name="connsiteX3" fmla="*/ 1 w 4406148"/>
                <a:gd name="connsiteY3" fmla="*/ 5299239 h 5299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06148" h="5299239">
                  <a:moveTo>
                    <a:pt x="0" y="0"/>
                  </a:moveTo>
                  <a:lnTo>
                    <a:pt x="4406148" y="4406147"/>
                  </a:lnTo>
                  <a:lnTo>
                    <a:pt x="3513056" y="5299239"/>
                  </a:lnTo>
                  <a:lnTo>
                    <a:pt x="1" y="5299239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49F8E490-C6E3-4D00-866F-CD85DD88996E}"/>
                </a:ext>
              </a:extLst>
            </p:cNvPr>
            <p:cNvSpPr/>
            <p:nvPr/>
          </p:nvSpPr>
          <p:spPr>
            <a:xfrm rot="8100000" flipH="1">
              <a:off x="9583575" y="1088097"/>
              <a:ext cx="5072180" cy="4843502"/>
            </a:xfrm>
            <a:custGeom>
              <a:avLst/>
              <a:gdLst>
                <a:gd name="connsiteX0" fmla="*/ 5072180 w 5072180"/>
                <a:gd name="connsiteY0" fmla="*/ 4843501 h 4843502"/>
                <a:gd name="connsiteX1" fmla="*/ 228679 w 5072180"/>
                <a:gd name="connsiteY1" fmla="*/ 0 h 4843502"/>
                <a:gd name="connsiteX2" fmla="*/ 1 w 5072180"/>
                <a:gd name="connsiteY2" fmla="*/ 228678 h 4843502"/>
                <a:gd name="connsiteX3" fmla="*/ 0 w 5072180"/>
                <a:gd name="connsiteY3" fmla="*/ 4843502 h 484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72180" h="4843502">
                  <a:moveTo>
                    <a:pt x="5072180" y="4843501"/>
                  </a:moveTo>
                  <a:lnTo>
                    <a:pt x="228679" y="0"/>
                  </a:lnTo>
                  <a:lnTo>
                    <a:pt x="1" y="228678"/>
                  </a:lnTo>
                  <a:lnTo>
                    <a:pt x="0" y="4843502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EE8F5B31-1523-46AE-9455-C33DFC1BDDE0}"/>
              </a:ext>
            </a:extLst>
          </p:cNvPr>
          <p:cNvSpPr/>
          <p:nvPr userDrawn="1"/>
        </p:nvSpPr>
        <p:spPr>
          <a:xfrm rot="2700000">
            <a:off x="11438585" y="5665752"/>
            <a:ext cx="877778" cy="1755556"/>
          </a:xfrm>
          <a:custGeom>
            <a:avLst/>
            <a:gdLst>
              <a:gd name="connsiteX0" fmla="*/ 0 w 877778"/>
              <a:gd name="connsiteY0" fmla="*/ 0 h 1755556"/>
              <a:gd name="connsiteX1" fmla="*/ 877778 w 877778"/>
              <a:gd name="connsiteY1" fmla="*/ 877778 h 1755556"/>
              <a:gd name="connsiteX2" fmla="*/ 0 w 877778"/>
              <a:gd name="connsiteY2" fmla="*/ 1755556 h 1755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77778" h="1755556">
                <a:moveTo>
                  <a:pt x="0" y="0"/>
                </a:moveTo>
                <a:lnTo>
                  <a:pt x="877778" y="877778"/>
                </a:lnTo>
                <a:lnTo>
                  <a:pt x="0" y="175555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5D17048F-C2E1-4775-BC32-50BD6219F89D}"/>
              </a:ext>
            </a:extLst>
          </p:cNvPr>
          <p:cNvSpPr/>
          <p:nvPr userDrawn="1"/>
        </p:nvSpPr>
        <p:spPr>
          <a:xfrm rot="8100000" flipH="1">
            <a:off x="10582265" y="5841410"/>
            <a:ext cx="2372348" cy="1186174"/>
          </a:xfrm>
          <a:custGeom>
            <a:avLst/>
            <a:gdLst>
              <a:gd name="connsiteX0" fmla="*/ 2372348 w 2372348"/>
              <a:gd name="connsiteY0" fmla="*/ 1186174 h 1186174"/>
              <a:gd name="connsiteX1" fmla="*/ 1186174 w 2372348"/>
              <a:gd name="connsiteY1" fmla="*/ 0 h 1186174"/>
              <a:gd name="connsiteX2" fmla="*/ 0 w 2372348"/>
              <a:gd name="connsiteY2" fmla="*/ 1186174 h 1186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72348" h="1186174">
                <a:moveTo>
                  <a:pt x="2372348" y="1186174"/>
                </a:moveTo>
                <a:lnTo>
                  <a:pt x="1186174" y="0"/>
                </a:lnTo>
                <a:lnTo>
                  <a:pt x="0" y="1186174"/>
                </a:lnTo>
                <a:close/>
              </a:path>
            </a:pathLst>
          </a:custGeom>
          <a:pattFill prst="wdUp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AB002AA-4848-49C8-A834-036F860C79A3}"/>
              </a:ext>
            </a:extLst>
          </p:cNvPr>
          <p:cNvGrpSpPr/>
          <p:nvPr userDrawn="1"/>
        </p:nvGrpSpPr>
        <p:grpSpPr>
          <a:xfrm rot="16200000" flipH="1">
            <a:off x="9913705" y="6257994"/>
            <a:ext cx="1052473" cy="1209445"/>
            <a:chOff x="10800165" y="7142066"/>
            <a:chExt cx="2775293" cy="3189215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14B187A8-7F8D-469D-A03B-4F835A5746DE}"/>
                </a:ext>
              </a:extLst>
            </p:cNvPr>
            <p:cNvSpPr/>
            <p:nvPr/>
          </p:nvSpPr>
          <p:spPr>
            <a:xfrm rot="2700000">
              <a:off x="10800166" y="7555988"/>
              <a:ext cx="2775292" cy="2775293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03D871D1-A11A-48FB-82A8-8D61AB5CB85C}"/>
                </a:ext>
              </a:extLst>
            </p:cNvPr>
            <p:cNvSpPr/>
            <p:nvPr/>
          </p:nvSpPr>
          <p:spPr>
            <a:xfrm rot="8100000" flipH="1">
              <a:off x="10811837" y="7142066"/>
              <a:ext cx="2751954" cy="2751955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2374B20-3E42-44AF-BEF1-8AB3306739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2104" y="3886200"/>
            <a:ext cx="7781544" cy="859055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Section Title 01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194264-A3F5-42E2-9A63-DCCED0457E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754880"/>
            <a:ext cx="6803136" cy="36576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1600" spc="3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228600" lvl="0" indent="-228600"/>
            <a:r>
              <a:rPr lang="en-US"/>
              <a:t>Edit Master text styles</a:t>
            </a:r>
          </a:p>
        </p:txBody>
      </p:sp>
      <p:sp>
        <p:nvSpPr>
          <p:cNvPr id="35" name="Slide Number Placeholder 4">
            <a:extLst>
              <a:ext uri="{FF2B5EF4-FFF2-40B4-BE49-F238E27FC236}">
                <a16:creationId xmlns:a16="http://schemas.microsoft.com/office/drawing/2014/main" id="{6F73F836-940E-4B65-A29C-D0869263C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114788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2CDBB6E5-B91E-4946-9390-E8693855103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0C3CC1C9-1FA0-4FE4-8984-4A8B3728D674}"/>
              </a:ext>
            </a:extLst>
          </p:cNvPr>
          <p:cNvSpPr/>
          <p:nvPr userDrawn="1"/>
        </p:nvSpPr>
        <p:spPr>
          <a:xfrm rot="16200000" flipV="1">
            <a:off x="2855762" y="-2473495"/>
            <a:ext cx="6862743" cy="11809733"/>
          </a:xfrm>
          <a:custGeom>
            <a:avLst/>
            <a:gdLst>
              <a:gd name="connsiteX0" fmla="*/ 6862743 w 6862743"/>
              <a:gd name="connsiteY0" fmla="*/ 11809733 h 11809733"/>
              <a:gd name="connsiteX1" fmla="*/ 6862743 w 6862743"/>
              <a:gd name="connsiteY1" fmla="*/ 7708334 h 11809733"/>
              <a:gd name="connsiteX2" fmla="*/ 4147292 w 6862743"/>
              <a:gd name="connsiteY2" fmla="*/ 7708334 h 11809733"/>
              <a:gd name="connsiteX3" fmla="*/ 4147292 w 6862743"/>
              <a:gd name="connsiteY3" fmla="*/ 7708332 h 11809733"/>
              <a:gd name="connsiteX4" fmla="*/ 6862743 w 6862743"/>
              <a:gd name="connsiteY4" fmla="*/ 7708332 h 11809733"/>
              <a:gd name="connsiteX5" fmla="*/ 4147291 w 6862743"/>
              <a:gd name="connsiteY5" fmla="*/ 4987262 h 11809733"/>
              <a:gd name="connsiteX6" fmla="*/ 4147291 w 6862743"/>
              <a:gd name="connsiteY6" fmla="*/ 3835308 h 11809733"/>
              <a:gd name="connsiteX7" fmla="*/ 307017 w 6862743"/>
              <a:gd name="connsiteY7" fmla="*/ 0 h 11809733"/>
              <a:gd name="connsiteX8" fmla="*/ 0 w 6862743"/>
              <a:gd name="connsiteY8" fmla="*/ 0 h 11809733"/>
              <a:gd name="connsiteX9" fmla="*/ 0 w 6862743"/>
              <a:gd name="connsiteY9" fmla="*/ 11809733 h 11809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3" h="11809733">
                <a:moveTo>
                  <a:pt x="6862743" y="11809733"/>
                </a:moveTo>
                <a:lnTo>
                  <a:pt x="6862743" y="7708334"/>
                </a:lnTo>
                <a:lnTo>
                  <a:pt x="4147292" y="7708334"/>
                </a:lnTo>
                <a:lnTo>
                  <a:pt x="4147292" y="7708332"/>
                </a:lnTo>
                <a:lnTo>
                  <a:pt x="6862743" y="7708332"/>
                </a:lnTo>
                <a:lnTo>
                  <a:pt x="4147291" y="4987262"/>
                </a:lnTo>
                <a:lnTo>
                  <a:pt x="4147291" y="3835308"/>
                </a:lnTo>
                <a:lnTo>
                  <a:pt x="307017" y="0"/>
                </a:lnTo>
                <a:lnTo>
                  <a:pt x="0" y="0"/>
                </a:lnTo>
                <a:lnTo>
                  <a:pt x="0" y="1180973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8E049265-431E-48DE-B7F7-4959930171DC}"/>
              </a:ext>
            </a:extLst>
          </p:cNvPr>
          <p:cNvSpPr/>
          <p:nvPr userDrawn="1"/>
        </p:nvSpPr>
        <p:spPr>
          <a:xfrm rot="16200000" flipV="1">
            <a:off x="2626806" y="-2626805"/>
            <a:ext cx="6862743" cy="12116353"/>
          </a:xfrm>
          <a:custGeom>
            <a:avLst/>
            <a:gdLst>
              <a:gd name="connsiteX0" fmla="*/ 6853871 w 6853871"/>
              <a:gd name="connsiteY0" fmla="*/ 12116353 h 12116353"/>
              <a:gd name="connsiteX1" fmla="*/ 6853871 w 6853871"/>
              <a:gd name="connsiteY1" fmla="*/ 8014954 h 12116353"/>
              <a:gd name="connsiteX2" fmla="*/ 4141930 w 6853871"/>
              <a:gd name="connsiteY2" fmla="*/ 8014954 h 12116353"/>
              <a:gd name="connsiteX3" fmla="*/ 4141930 w 6853871"/>
              <a:gd name="connsiteY3" fmla="*/ 8014952 h 12116353"/>
              <a:gd name="connsiteX4" fmla="*/ 6853871 w 6853871"/>
              <a:gd name="connsiteY4" fmla="*/ 8014952 h 12116353"/>
              <a:gd name="connsiteX5" fmla="*/ 4141930 w 6853871"/>
              <a:gd name="connsiteY5" fmla="*/ 5293882 h 12116353"/>
              <a:gd name="connsiteX6" fmla="*/ 4141930 w 6853871"/>
              <a:gd name="connsiteY6" fmla="*/ 4141928 h 12116353"/>
              <a:gd name="connsiteX7" fmla="*/ 0 w 6853871"/>
              <a:gd name="connsiteY7" fmla="*/ 0 h 12116353"/>
              <a:gd name="connsiteX8" fmla="*/ 0 w 6853871"/>
              <a:gd name="connsiteY8" fmla="*/ 12116353 h 1211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3871" h="12116353">
                <a:moveTo>
                  <a:pt x="6853871" y="12116353"/>
                </a:moveTo>
                <a:lnTo>
                  <a:pt x="6853871" y="8014954"/>
                </a:lnTo>
                <a:lnTo>
                  <a:pt x="4141930" y="8014954"/>
                </a:lnTo>
                <a:lnTo>
                  <a:pt x="4141930" y="8014952"/>
                </a:lnTo>
                <a:lnTo>
                  <a:pt x="6853871" y="8014952"/>
                </a:lnTo>
                <a:lnTo>
                  <a:pt x="4141930" y="5293882"/>
                </a:lnTo>
                <a:lnTo>
                  <a:pt x="4141930" y="4141928"/>
                </a:lnTo>
                <a:lnTo>
                  <a:pt x="0" y="0"/>
                </a:lnTo>
                <a:lnTo>
                  <a:pt x="0" y="12116353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173E5F2D-1F8E-4DCC-857F-932C6C6539BB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CB4C115-EFF9-405C-98BE-F4077B9730D0}"/>
              </a:ext>
            </a:extLst>
          </p:cNvPr>
          <p:cNvSpPr/>
          <p:nvPr userDrawn="1"/>
        </p:nvSpPr>
        <p:spPr>
          <a:xfrm>
            <a:off x="533399" y="914400"/>
            <a:ext cx="1944914" cy="1944914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76200">
            <a:solidFill>
              <a:schemeClr val="accent1">
                <a:alpha val="5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C9A300DD-BB54-44ED-A7E4-01CD41EC930F}"/>
              </a:ext>
            </a:extLst>
          </p:cNvPr>
          <p:cNvSpPr txBox="1">
            <a:spLocks/>
          </p:cNvSpPr>
          <p:nvPr userDrawn="1"/>
        </p:nvSpPr>
        <p:spPr>
          <a:xfrm>
            <a:off x="956993" y="923305"/>
            <a:ext cx="1005115" cy="285931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GB" sz="3600" b="0" i="0" kern="1200" dirty="0">
                <a:solidFill>
                  <a:schemeClr val="bg1"/>
                </a:solidFill>
                <a:latin typeface="Trebuchet MS" panose="020B0603020202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18400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</a:rPr>
              <a:t>“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374B20-3E42-44AF-BEF1-8AB3306739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399" y="3200400"/>
            <a:ext cx="7551057" cy="2859313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defRPr lang="en-GB" sz="3200" b="0" i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Quote</a:t>
            </a:r>
            <a:endParaRPr lang="en-GB" dirty="0"/>
          </a:p>
        </p:txBody>
      </p:sp>
      <p:sp>
        <p:nvSpPr>
          <p:cNvPr id="19" name="Slide Number Placeholder 4">
            <a:extLst>
              <a:ext uri="{FF2B5EF4-FFF2-40B4-BE49-F238E27FC236}">
                <a16:creationId xmlns:a16="http://schemas.microsoft.com/office/drawing/2014/main" id="{A4E6C1FF-5925-42B3-B7F9-0A0031BDA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531698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Tex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GB" smtClean="0"/>
              <a:pPr/>
              <a:t>‹#›</a:t>
            </a:fld>
            <a:endParaRPr lang="en-GB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03618670-D1E4-466C-BDB5-FC890AC3145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4500" y="1625385"/>
            <a:ext cx="6718300" cy="409324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2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745748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GB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737049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GB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0103A49C-32FF-49E6-86F3-FC2E19517B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365" y="1825625"/>
            <a:ext cx="11215235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67082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GB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7FA80A70-18DE-4DB9-9982-BA75BE54CF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4500" y="1681163"/>
            <a:ext cx="5157787" cy="823912"/>
          </a:xfrm>
        </p:spPr>
        <p:txBody>
          <a:bodyPr anchor="t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2801C0EF-C078-44B0-AD01-4850E9A65E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00812" y="1681163"/>
            <a:ext cx="5157788" cy="823912"/>
          </a:xfrm>
        </p:spPr>
        <p:txBody>
          <a:bodyPr anchor="t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7C9DED91-45F6-4308-A085-1EFACA6468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44500" y="2505075"/>
            <a:ext cx="5157787" cy="3684588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8" name="Content Placeholder 5">
            <a:extLst>
              <a:ext uri="{FF2B5EF4-FFF2-40B4-BE49-F238E27FC236}">
                <a16:creationId xmlns:a16="http://schemas.microsoft.com/office/drawing/2014/main" id="{0574B5E7-B666-439B-9278-67BE1EA6EB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75412" y="2505075"/>
            <a:ext cx="5183188" cy="3684588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91671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GB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E796BFF-6E5F-4DE7-B193-F501FC094D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3365" y="1517715"/>
            <a:ext cx="5184437" cy="4659248"/>
          </a:xfrm>
        </p:spPr>
        <p:txBody>
          <a:bodyPr>
            <a:normAutofit/>
          </a:bodyPr>
          <a:lstStyle>
            <a:lvl1pPr marL="457200" indent="-457200"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</a:defRPr>
            </a:lvl1pPr>
            <a:lvl2pPr marL="800100" indent="-342900"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2pPr>
            <a:lvl3pPr marL="1257300" indent="-342900"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3pPr>
            <a:lvl4pPr marL="1657350" indent="-285750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4pPr>
            <a:lvl5pPr marL="2114550" indent="-285750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78622754-CA4D-4C27-A37F-B26E7B4C9C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74163" y="1517715"/>
            <a:ext cx="5184437" cy="465924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995978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61B0E15-6FC5-434E-8780-B186D9DB0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204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C7B128-34F3-405C-B601-8BAFDB4349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8204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5A7754-E8C7-438B-922D-9027C6CF58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12500" y="6356350"/>
            <a:ext cx="660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63D6C4-4840-40CC-AC84-17E24B3B7BDE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CDDDB7D-9189-9548-A2B9-81DC62C3C1A3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Freeform: Shape 9">
            <a:extLst>
              <a:ext uri="{FF2B5EF4-FFF2-40B4-BE49-F238E27FC236}">
                <a16:creationId xmlns:a16="http://schemas.microsoft.com/office/drawing/2014/main" id="{096D8877-6B4A-4540-8927-767DD7401718}"/>
              </a:ext>
            </a:extLst>
          </p:cNvPr>
          <p:cNvSpPr/>
          <p:nvPr userDrawn="1"/>
        </p:nvSpPr>
        <p:spPr>
          <a:xfrm>
            <a:off x="0" y="1"/>
            <a:ext cx="12192001" cy="6857999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8" name="Freeform: Shape 17">
            <a:extLst>
              <a:ext uri="{FF2B5EF4-FFF2-40B4-BE49-F238E27FC236}">
                <a16:creationId xmlns:a16="http://schemas.microsoft.com/office/drawing/2014/main" id="{5AF2E123-FE0F-8541-8E36-5030C450AA7E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9" name="Freeform: Shape 11">
            <a:extLst>
              <a:ext uri="{FF2B5EF4-FFF2-40B4-BE49-F238E27FC236}">
                <a16:creationId xmlns:a16="http://schemas.microsoft.com/office/drawing/2014/main" id="{E5519D99-3B68-924A-9CD0-14B911711CA8}"/>
              </a:ext>
            </a:extLst>
          </p:cNvPr>
          <p:cNvSpPr/>
          <p:nvPr userDrawn="1"/>
        </p:nvSpPr>
        <p:spPr>
          <a:xfrm rot="16200000" flipV="1">
            <a:off x="2664629" y="-2669372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Freeform: Shape 7">
            <a:extLst>
              <a:ext uri="{FF2B5EF4-FFF2-40B4-BE49-F238E27FC236}">
                <a16:creationId xmlns:a16="http://schemas.microsoft.com/office/drawing/2014/main" id="{A09E21A9-FBEF-144C-A152-FE484F3C55C1}"/>
              </a:ext>
            </a:extLst>
          </p:cNvPr>
          <p:cNvSpPr/>
          <p:nvPr userDrawn="1"/>
        </p:nvSpPr>
        <p:spPr>
          <a:xfrm rot="16200000" flipV="1">
            <a:off x="2664629" y="-2669372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0C7F2CB-A8CE-1545-A08D-93592C4BAEEA}"/>
              </a:ext>
            </a:extLst>
          </p:cNvPr>
          <p:cNvSpPr txBox="1">
            <a:spLocks/>
          </p:cNvSpPr>
          <p:nvPr userDrawn="1"/>
        </p:nvSpPr>
        <p:spPr>
          <a:xfrm>
            <a:off x="444500" y="542925"/>
            <a:ext cx="11214100" cy="535531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3200" b="1" kern="1200" spc="-70" baseline="0" dirty="0">
                <a:solidFill>
                  <a:schemeClr val="bg1"/>
                </a:solidFill>
                <a:latin typeface="Trebuchet MS" panose="020B0603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latin typeface="+mj-lt"/>
              </a:rPr>
              <a:t>Click to edit Master title style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068FCE4-1B47-3C4B-B091-013120A97D09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3" name="Freeform: Shape 15">
              <a:extLst>
                <a:ext uri="{FF2B5EF4-FFF2-40B4-BE49-F238E27FC236}">
                  <a16:creationId xmlns:a16="http://schemas.microsoft.com/office/drawing/2014/main" id="{FEC3FDE7-F27E-5E4E-8752-287CAB7792D4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Freeform: Shape 16">
              <a:extLst>
                <a:ext uri="{FF2B5EF4-FFF2-40B4-BE49-F238E27FC236}">
                  <a16:creationId xmlns:a16="http://schemas.microsoft.com/office/drawing/2014/main" id="{81C902DB-0D21-5044-82B6-9E7A70A1BF62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E1E08A0-195D-694F-947B-986A76FBB93E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6" name="Rectangle: Single Corner Snipped 18">
              <a:extLst>
                <a:ext uri="{FF2B5EF4-FFF2-40B4-BE49-F238E27FC236}">
                  <a16:creationId xmlns:a16="http://schemas.microsoft.com/office/drawing/2014/main" id="{ED5DFFCD-1EE3-E64E-B51F-BD7D72413E0B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chemeClr val="accent5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GB" dirty="0"/>
            </a:p>
          </p:txBody>
        </p:sp>
        <p:sp>
          <p:nvSpPr>
            <p:cNvPr id="17" name="Rectangle: Single Corner Snipped 2">
              <a:extLst>
                <a:ext uri="{FF2B5EF4-FFF2-40B4-BE49-F238E27FC236}">
                  <a16:creationId xmlns:a16="http://schemas.microsoft.com/office/drawing/2014/main" id="{C12DB3CA-8E64-AA43-BFBE-A2CA9A816DBE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18" name="Freeform: Shape 23">
            <a:extLst>
              <a:ext uri="{FF2B5EF4-FFF2-40B4-BE49-F238E27FC236}">
                <a16:creationId xmlns:a16="http://schemas.microsoft.com/office/drawing/2014/main" id="{A587DEFD-D470-4142-8E0D-A71DDB147C92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Slide Number Placeholder 4">
            <a:extLst>
              <a:ext uri="{FF2B5EF4-FFF2-40B4-BE49-F238E27FC236}">
                <a16:creationId xmlns:a16="http://schemas.microsoft.com/office/drawing/2014/main" id="{7D9BF857-7910-734D-A217-5E3344220AA2}"/>
              </a:ext>
            </a:extLst>
          </p:cNvPr>
          <p:cNvSpPr txBox="1">
            <a:spLocks/>
          </p:cNvSpPr>
          <p:nvPr userDrawn="1"/>
        </p:nvSpPr>
        <p:spPr>
          <a:xfrm>
            <a:off x="11252200" y="6315075"/>
            <a:ext cx="4064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Trade Gothic LT Pro" panose="020B05030403030200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263D6C4-4840-40CC-AC84-17E24B3B7BDE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66093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60" r:id="rId3"/>
    <p:sldLayoutId id="2147483666" r:id="rId4"/>
    <p:sldLayoutId id="2147483654" r:id="rId5"/>
    <p:sldLayoutId id="2147483661" r:id="rId6"/>
    <p:sldLayoutId id="2147483674" r:id="rId7"/>
    <p:sldLayoutId id="2147483665" r:id="rId8"/>
    <p:sldLayoutId id="2147483673" r:id="rId9"/>
    <p:sldLayoutId id="2147483662" r:id="rId10"/>
    <p:sldLayoutId id="2147483663" r:id="rId11"/>
    <p:sldLayoutId id="2147483664" r:id="rId12"/>
    <p:sldLayoutId id="2147483675" r:id="rId13"/>
    <p:sldLayoutId id="2147483676" r:id="rId14"/>
    <p:sldLayoutId id="2147483672" r:id="rId15"/>
    <p:sldLayoutId id="2147483667" r:id="rId16"/>
    <p:sldLayoutId id="2147483668" r:id="rId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336" userDrawn="1">
          <p15:clr>
            <a:srgbClr val="F26B43"/>
          </p15:clr>
        </p15:guide>
        <p15:guide id="4" orient="horz" pos="336" userDrawn="1">
          <p15:clr>
            <a:srgbClr val="F26B43"/>
          </p15:clr>
        </p15:guide>
        <p15:guide id="5" pos="7344" userDrawn="1">
          <p15:clr>
            <a:srgbClr val="F26B43"/>
          </p15:clr>
        </p15:guide>
        <p15:guide id="6" orient="horz" pos="398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.jpe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2.jpe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9.jpeg"/><Relationship Id="rId4" Type="http://schemas.openxmlformats.org/officeDocument/2006/relationships/image" Target="../media/image28.gi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7" Type="http://schemas.openxmlformats.org/officeDocument/2006/relationships/image" Target="../media/image3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2.png"/><Relationship Id="rId5" Type="http://schemas.microsoft.com/office/2007/relationships/hdphoto" Target="../media/hdphoto3.wdp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4" Type="http://schemas.microsoft.com/office/2007/relationships/hdphoto" Target="../media/hdphoto4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8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1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3.gif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9.jpe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1.sv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2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6" Type="http://schemas.microsoft.com/office/2007/relationships/hdphoto" Target="../media/hdphoto2.wdp"/><Relationship Id="rId5" Type="http://schemas.openxmlformats.org/officeDocument/2006/relationships/image" Target="../media/image9.png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32BE5BF-9922-45FB-8F3F-4446D40A051B}"/>
                  </a:ext>
                </a:extLst>
              </p:cNvPr>
              <p:cNvSpPr>
                <a:spLocks noGrp="1"/>
              </p:cNvSpPr>
              <p:nvPr>
                <p:ph type="ctrTitle"/>
              </p:nvPr>
            </p:nvSpPr>
            <p:spPr>
              <a:xfrm>
                <a:off x="2456688" y="3131946"/>
                <a:ext cx="8582374" cy="1033670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µ</m:t>
                    </m:r>
                  </m:oMath>
                </a14:m>
                <a:r>
                  <a:rPr lang="en-GB" dirty="0"/>
                  <a:t>-CON Workshop’18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32BE5BF-9922-45FB-8F3F-4446D40A05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ctrTitle"/>
              </p:nvPr>
            </p:nvSpPr>
            <p:spPr>
              <a:xfrm>
                <a:off x="2456688" y="3131946"/>
                <a:ext cx="8582374" cy="1033670"/>
              </a:xfrm>
              <a:blipFill>
                <a:blip r:embed="rId2"/>
                <a:stretch>
                  <a:fillRect t="-27219" b="-4556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2BBBDA3B-247E-4357-A175-1A978FF723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9468" y="1285462"/>
            <a:ext cx="1731602" cy="173160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9F30115-60E9-4189-9FA1-EDA5FE096E90}"/>
              </a:ext>
            </a:extLst>
          </p:cNvPr>
          <p:cNvSpPr txBox="1"/>
          <p:nvPr/>
        </p:nvSpPr>
        <p:spPr>
          <a:xfrm>
            <a:off x="2711425" y="4781760"/>
            <a:ext cx="700768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3200" b="1" i="1" dirty="0">
                <a:solidFill>
                  <a:schemeClr val="bg1"/>
                </a:solidFill>
                <a:latin typeface="Code Bold" panose="020B0604020202020204" pitchFamily="50" charset="0"/>
              </a:rPr>
              <a:t>“ Wireless Game Controller </a:t>
            </a:r>
          </a:p>
          <a:p>
            <a:pPr algn="ctr"/>
            <a:r>
              <a:rPr lang="en-IN" sz="3200" b="1" i="1" dirty="0">
                <a:solidFill>
                  <a:schemeClr val="bg1"/>
                </a:solidFill>
                <a:latin typeface="Code Bold" panose="020B0604020202020204" pitchFamily="50" charset="0"/>
              </a:rPr>
              <a:t>Using Infrared Data Transmission ”</a:t>
            </a:r>
          </a:p>
        </p:txBody>
      </p:sp>
    </p:spTree>
    <p:extLst>
      <p:ext uri="{BB962C8B-B14F-4D97-AF65-F5344CB8AC3E}">
        <p14:creationId xmlns:p14="http://schemas.microsoft.com/office/powerpoint/2010/main" val="3946934594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774" y="555832"/>
            <a:ext cx="11214100" cy="646331"/>
          </a:xfrm>
        </p:spPr>
        <p:txBody>
          <a:bodyPr/>
          <a:lstStyle/>
          <a:p>
            <a:r>
              <a:rPr lang="en-US" sz="4000" u="sng" dirty="0">
                <a:solidFill>
                  <a:srgbClr val="FFC000"/>
                </a:solidFill>
              </a:rPr>
              <a:t>Resistors</a:t>
            </a:r>
            <a:r>
              <a:rPr lang="en-US" sz="4000" dirty="0">
                <a:solidFill>
                  <a:srgbClr val="FFC000"/>
                </a:solidFill>
              </a:rPr>
              <a:t>:</a:t>
            </a:r>
            <a:r>
              <a:rPr lang="en-US" sz="4000" u="sng" dirty="0">
                <a:solidFill>
                  <a:srgbClr val="FFC000"/>
                </a:solidFill>
              </a:rPr>
              <a:t> </a:t>
            </a:r>
            <a:endParaRPr lang="en-GB" sz="4000" u="sng" dirty="0">
              <a:solidFill>
                <a:srgbClr val="FFC000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GB" smtClean="0"/>
              <a:pPr/>
              <a:t>10</a:t>
            </a:fld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4AA4C6-6477-4DEE-AD10-7C3365887EE8}"/>
              </a:ext>
            </a:extLst>
          </p:cNvPr>
          <p:cNvSpPr txBox="1"/>
          <p:nvPr/>
        </p:nvSpPr>
        <p:spPr>
          <a:xfrm>
            <a:off x="778263" y="1394032"/>
            <a:ext cx="4169731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>
                <a:solidFill>
                  <a:schemeClr val="bg1"/>
                </a:solidFill>
              </a:rPr>
              <a:t>Purpose </a:t>
            </a:r>
          </a:p>
          <a:p>
            <a:r>
              <a:rPr lang="en-IN" sz="2400" dirty="0">
                <a:solidFill>
                  <a:schemeClr val="bg1"/>
                </a:solidFill>
              </a:rPr>
              <a:t>	- Limit Current</a:t>
            </a:r>
          </a:p>
          <a:p>
            <a:r>
              <a:rPr lang="en-IN" sz="2400" dirty="0">
                <a:solidFill>
                  <a:schemeClr val="bg1"/>
                </a:solidFill>
              </a:rPr>
              <a:t>	- Voltage Dividing</a:t>
            </a:r>
          </a:p>
          <a:p>
            <a:endParaRPr lang="en-IN" sz="2400" dirty="0">
              <a:solidFill>
                <a:schemeClr val="bg1"/>
              </a:solidFill>
            </a:endParaRPr>
          </a:p>
          <a:p>
            <a:r>
              <a:rPr lang="en-IN" sz="2400" dirty="0">
                <a:solidFill>
                  <a:schemeClr val="bg1"/>
                </a:solidFill>
              </a:rPr>
              <a:t>Composition</a:t>
            </a:r>
          </a:p>
          <a:p>
            <a:r>
              <a:rPr lang="en-IN" sz="2400" dirty="0">
                <a:solidFill>
                  <a:schemeClr val="bg1"/>
                </a:solidFill>
              </a:rPr>
              <a:t>	- Carbon</a:t>
            </a:r>
          </a:p>
          <a:p>
            <a:endParaRPr lang="en-IN" sz="2400" dirty="0">
              <a:solidFill>
                <a:schemeClr val="bg1"/>
              </a:solidFill>
            </a:endParaRPr>
          </a:p>
          <a:p>
            <a:r>
              <a:rPr lang="en-IN" sz="2400" dirty="0" err="1">
                <a:solidFill>
                  <a:schemeClr val="bg1"/>
                </a:solidFill>
              </a:rPr>
              <a:t>Color</a:t>
            </a:r>
            <a:r>
              <a:rPr lang="en-IN" sz="2400" dirty="0">
                <a:solidFill>
                  <a:schemeClr val="bg1"/>
                </a:solidFill>
              </a:rPr>
              <a:t> Code: BBROYGBVGW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10EF950-9D84-48D7-B76C-6B4AEFFFB8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14307" y="111540"/>
            <a:ext cx="888585" cy="888585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349CD39C-3991-4834-AA7F-889853A2D72F}"/>
              </a:ext>
            </a:extLst>
          </p:cNvPr>
          <p:cNvSpPr/>
          <p:nvPr/>
        </p:nvSpPr>
        <p:spPr>
          <a:xfrm>
            <a:off x="195003" y="720436"/>
            <a:ext cx="281939" cy="279689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9" name="Shape 103">
            <a:extLst>
              <a:ext uri="{FF2B5EF4-FFF2-40B4-BE49-F238E27FC236}">
                <a16:creationId xmlns:a16="http://schemas.microsoft.com/office/drawing/2014/main" id="{9D891654-C74B-46AF-B9D4-87E620382EF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93438" y="4351572"/>
            <a:ext cx="2909454" cy="2394888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6B7AC3A-8693-4EF5-A618-FE3C183E951B}"/>
              </a:ext>
            </a:extLst>
          </p:cNvPr>
          <p:cNvSpPr txBox="1"/>
          <p:nvPr/>
        </p:nvSpPr>
        <p:spPr>
          <a:xfrm>
            <a:off x="5574452" y="3979355"/>
            <a:ext cx="24769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b="1" dirty="0">
                <a:solidFill>
                  <a:schemeClr val="bg1"/>
                </a:solidFill>
                <a:latin typeface="Chaparral Pro Light" panose="02060403030505090203" pitchFamily="18" charset="0"/>
              </a:rPr>
              <a:t>How to remember?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67CA9E6-45C1-43F4-9C8C-504BB0EE6E5D}"/>
              </a:ext>
            </a:extLst>
          </p:cNvPr>
          <p:cNvSpPr txBox="1"/>
          <p:nvPr/>
        </p:nvSpPr>
        <p:spPr>
          <a:xfrm>
            <a:off x="1617659" y="5233135"/>
            <a:ext cx="66606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b="1" dirty="0">
                <a:solidFill>
                  <a:schemeClr val="bg1"/>
                </a:solidFill>
                <a:latin typeface="Chaparral Pro Light" panose="02060403030505090203" pitchFamily="18" charset="0"/>
              </a:rPr>
              <a:t>ANS: </a:t>
            </a:r>
            <a:r>
              <a:rPr lang="en-IN" sz="2400" b="1" u="sng" dirty="0">
                <a:solidFill>
                  <a:schemeClr val="bg1"/>
                </a:solidFill>
                <a:latin typeface="Chaparral Pro Light" panose="02060403030505090203" pitchFamily="18" charset="0"/>
              </a:rPr>
              <a:t>BBROY</a:t>
            </a:r>
            <a:r>
              <a:rPr lang="en-IN" sz="2400" b="1" dirty="0">
                <a:solidFill>
                  <a:schemeClr val="bg1"/>
                </a:solidFill>
                <a:latin typeface="Chaparral Pro Light" panose="02060403030505090203" pitchFamily="18" charset="0"/>
              </a:rPr>
              <a:t> of </a:t>
            </a:r>
            <a:r>
              <a:rPr lang="en-IN" sz="2400" b="1" u="sng" dirty="0">
                <a:solidFill>
                  <a:schemeClr val="bg1"/>
                </a:solidFill>
                <a:latin typeface="Chaparral Pro Light" panose="02060403030505090203" pitchFamily="18" charset="0"/>
              </a:rPr>
              <a:t>G</a:t>
            </a:r>
            <a:r>
              <a:rPr lang="en-IN" sz="2400" b="1" dirty="0">
                <a:solidFill>
                  <a:schemeClr val="bg1"/>
                </a:solidFill>
                <a:latin typeface="Chaparral Pro Light" panose="02060403030505090203" pitchFamily="18" charset="0"/>
              </a:rPr>
              <a:t>reat </a:t>
            </a:r>
            <a:r>
              <a:rPr lang="en-IN" sz="2400" b="1" u="sng" dirty="0">
                <a:solidFill>
                  <a:schemeClr val="bg1"/>
                </a:solidFill>
                <a:latin typeface="Chaparral Pro Light" panose="02060403030505090203" pitchFamily="18" charset="0"/>
              </a:rPr>
              <a:t>B</a:t>
            </a:r>
            <a:r>
              <a:rPr lang="en-IN" sz="2400" b="1" dirty="0">
                <a:solidFill>
                  <a:schemeClr val="bg1"/>
                </a:solidFill>
                <a:latin typeface="Chaparral Pro Light" panose="02060403030505090203" pitchFamily="18" charset="0"/>
              </a:rPr>
              <a:t>ritain have a </a:t>
            </a:r>
            <a:r>
              <a:rPr lang="en-IN" sz="2400" b="1" u="sng" dirty="0">
                <a:solidFill>
                  <a:schemeClr val="bg1"/>
                </a:solidFill>
                <a:latin typeface="Chaparral Pro Light" panose="02060403030505090203" pitchFamily="18" charset="0"/>
              </a:rPr>
              <a:t>V</a:t>
            </a:r>
            <a:r>
              <a:rPr lang="en-IN" sz="2400" b="1" dirty="0">
                <a:solidFill>
                  <a:schemeClr val="bg1"/>
                </a:solidFill>
                <a:latin typeface="Chaparral Pro Light" panose="02060403030505090203" pitchFamily="18" charset="0"/>
              </a:rPr>
              <a:t>ery </a:t>
            </a:r>
            <a:r>
              <a:rPr lang="en-IN" sz="2400" b="1" u="sng" dirty="0">
                <a:solidFill>
                  <a:schemeClr val="bg1"/>
                </a:solidFill>
                <a:latin typeface="Chaparral Pro Light" panose="02060403030505090203" pitchFamily="18" charset="0"/>
              </a:rPr>
              <a:t>G</a:t>
            </a:r>
            <a:r>
              <a:rPr lang="en-IN" sz="2400" b="1" dirty="0">
                <a:solidFill>
                  <a:schemeClr val="bg1"/>
                </a:solidFill>
                <a:latin typeface="Chaparral Pro Light" panose="02060403030505090203" pitchFamily="18" charset="0"/>
              </a:rPr>
              <a:t>ood </a:t>
            </a:r>
            <a:r>
              <a:rPr lang="en-IN" sz="2400" b="1" u="sng" dirty="0">
                <a:solidFill>
                  <a:schemeClr val="bg1"/>
                </a:solidFill>
                <a:latin typeface="Chaparral Pro Light" panose="02060403030505090203" pitchFamily="18" charset="0"/>
              </a:rPr>
              <a:t>W</a:t>
            </a:r>
            <a:r>
              <a:rPr lang="en-IN" sz="2400" b="1" dirty="0">
                <a:solidFill>
                  <a:schemeClr val="bg1"/>
                </a:solidFill>
                <a:latin typeface="Chaparral Pro Light" panose="02060403030505090203" pitchFamily="18" charset="0"/>
              </a:rPr>
              <a:t>ife</a:t>
            </a:r>
          </a:p>
        </p:txBody>
      </p:sp>
      <p:pic>
        <p:nvPicPr>
          <p:cNvPr id="1026" name="Picture 2" descr="https://www.elprocus.com/wp-content/uploads/2014/10/13.jpg">
            <a:extLst>
              <a:ext uri="{FF2B5EF4-FFF2-40B4-BE49-F238E27FC236}">
                <a16:creationId xmlns:a16="http://schemas.microsoft.com/office/drawing/2014/main" id="{54F6C17E-CE35-476F-B320-91DA5219D0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4377" y="1300715"/>
            <a:ext cx="4210050" cy="1933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2273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018" y="215245"/>
            <a:ext cx="11214100" cy="646331"/>
          </a:xfrm>
        </p:spPr>
        <p:txBody>
          <a:bodyPr/>
          <a:lstStyle/>
          <a:p>
            <a:r>
              <a:rPr lang="en-US" sz="4000" i="1" u="sng" dirty="0"/>
              <a:t>Color Coding of Resistors</a:t>
            </a:r>
            <a:r>
              <a:rPr lang="en-US" sz="4000" i="1" dirty="0"/>
              <a:t>:</a:t>
            </a:r>
            <a:r>
              <a:rPr lang="en-US" sz="4000" i="1" u="sng" dirty="0"/>
              <a:t> </a:t>
            </a:r>
            <a:endParaRPr lang="en-GB" sz="4000" i="1" u="sng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GB" smtClean="0"/>
              <a:pPr/>
              <a:t>11</a:t>
            </a:fld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10EF950-9D84-48D7-B76C-6B4AEFFFB8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14307" y="111540"/>
            <a:ext cx="888585" cy="888585"/>
          </a:xfrm>
          <a:prstGeom prst="rect">
            <a:avLst/>
          </a:prstGeom>
        </p:spPr>
      </p:pic>
      <p:pic>
        <p:nvPicPr>
          <p:cNvPr id="1028" name="Picture 4" descr="Image result for colour coding of resistors">
            <a:extLst>
              <a:ext uri="{FF2B5EF4-FFF2-40B4-BE49-F238E27FC236}">
                <a16:creationId xmlns:a16="http://schemas.microsoft.com/office/drawing/2014/main" id="{46E96E1E-DA06-41ED-91C3-A6E155437B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446" y="965282"/>
            <a:ext cx="5131807" cy="5714918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030" name="Picture 6" descr="Image result for colour coding of resistors question">
            <a:extLst>
              <a:ext uri="{FF2B5EF4-FFF2-40B4-BE49-F238E27FC236}">
                <a16:creationId xmlns:a16="http://schemas.microsoft.com/office/drawing/2014/main" id="{3477156C-F1BC-4432-89F3-58159B1B9B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89" t="24252" r="14086" b="26819"/>
          <a:stretch/>
        </p:blipFill>
        <p:spPr bwMode="auto">
          <a:xfrm>
            <a:off x="7036944" y="1536954"/>
            <a:ext cx="4278174" cy="2120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183A8E4-373D-4801-BFBD-E6AE82289D07}"/>
              </a:ext>
            </a:extLst>
          </p:cNvPr>
          <p:cNvSpPr txBox="1"/>
          <p:nvPr/>
        </p:nvSpPr>
        <p:spPr>
          <a:xfrm>
            <a:off x="7883232" y="4102145"/>
            <a:ext cx="33566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b="1" dirty="0">
                <a:solidFill>
                  <a:schemeClr val="bg1"/>
                </a:solidFill>
                <a:latin typeface="Chaparral Pro Light" panose="02060403030505090203" pitchFamily="18" charset="0"/>
              </a:rPr>
              <a:t>Q: Resistance (in ohms) ?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06978C4-382B-40E1-A331-D88BB7A932E1}"/>
              </a:ext>
            </a:extLst>
          </p:cNvPr>
          <p:cNvSpPr txBox="1"/>
          <p:nvPr/>
        </p:nvSpPr>
        <p:spPr>
          <a:xfrm>
            <a:off x="7832971" y="4563810"/>
            <a:ext cx="26861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b="1" dirty="0">
                <a:solidFill>
                  <a:schemeClr val="bg1"/>
                </a:solidFill>
                <a:latin typeface="Chaparral Pro Light" panose="02060403030505090203" pitchFamily="18" charset="0"/>
              </a:rPr>
              <a:t>ANS:  10x10</a:t>
            </a:r>
            <a:r>
              <a:rPr lang="en-IN" sz="2400" b="1" baseline="30000" dirty="0">
                <a:solidFill>
                  <a:schemeClr val="bg1"/>
                </a:solidFill>
                <a:latin typeface="Chaparral Pro Light" panose="02060403030505090203" pitchFamily="18" charset="0"/>
              </a:rPr>
              <a:t>2</a:t>
            </a:r>
            <a:r>
              <a:rPr lang="en-IN" sz="2400" b="1" dirty="0">
                <a:solidFill>
                  <a:schemeClr val="bg1"/>
                </a:solidFill>
                <a:latin typeface="Chaparral Pro Light" panose="02060403030505090203" pitchFamily="18" charset="0"/>
              </a:rPr>
              <a:t> ± 5% </a:t>
            </a:r>
          </a:p>
        </p:txBody>
      </p:sp>
    </p:spTree>
    <p:extLst>
      <p:ext uri="{BB962C8B-B14F-4D97-AF65-F5344CB8AC3E}">
        <p14:creationId xmlns:p14="http://schemas.microsoft.com/office/powerpoint/2010/main" val="162099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018" y="215245"/>
            <a:ext cx="11214100" cy="646331"/>
          </a:xfrm>
        </p:spPr>
        <p:txBody>
          <a:bodyPr/>
          <a:lstStyle/>
          <a:p>
            <a:r>
              <a:rPr lang="en-US" sz="4000" i="1" u="sng" dirty="0"/>
              <a:t>Resistors on Breadboard</a:t>
            </a:r>
            <a:r>
              <a:rPr lang="en-US" sz="4000" i="1" dirty="0"/>
              <a:t>:</a:t>
            </a:r>
            <a:r>
              <a:rPr lang="en-US" sz="4000" i="1" u="sng" dirty="0"/>
              <a:t> </a:t>
            </a:r>
            <a:endParaRPr lang="en-GB" sz="4000" i="1" u="sng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GB" smtClean="0"/>
              <a:pPr/>
              <a:t>12</a:t>
            </a:fld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10EF950-9D84-48D7-B76C-6B4AEFFFB8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14307" y="111540"/>
            <a:ext cx="888585" cy="888585"/>
          </a:xfrm>
          <a:prstGeom prst="rect">
            <a:avLst/>
          </a:prstGeom>
        </p:spPr>
      </p:pic>
      <p:pic>
        <p:nvPicPr>
          <p:cNvPr id="17410" name="Picture 2" descr="Image result for resistors on breadboard">
            <a:extLst>
              <a:ext uri="{FF2B5EF4-FFF2-40B4-BE49-F238E27FC236}">
                <a16:creationId xmlns:a16="http://schemas.microsoft.com/office/drawing/2014/main" id="{3A9B1C41-92D0-4789-9DF2-247E6F4CEE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7782" y="1604255"/>
            <a:ext cx="5160817" cy="3871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2" name="Picture 4" descr="Image result for resistors on breadboard">
            <a:extLst>
              <a:ext uri="{FF2B5EF4-FFF2-40B4-BE49-F238E27FC236}">
                <a16:creationId xmlns:a16="http://schemas.microsoft.com/office/drawing/2014/main" id="{656C0C5B-DA3E-4616-9131-D4671EABC8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657" y="1604255"/>
            <a:ext cx="5311935" cy="3871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6">
            <a:extLst>
              <a:ext uri="{FF2B5EF4-FFF2-40B4-BE49-F238E27FC236}">
                <a16:creationId xmlns:a16="http://schemas.microsoft.com/office/drawing/2014/main" id="{2372D656-658D-408C-A298-85BE0FA482B3}"/>
              </a:ext>
            </a:extLst>
          </p:cNvPr>
          <p:cNvSpPr txBox="1">
            <a:spLocks/>
          </p:cNvSpPr>
          <p:nvPr/>
        </p:nvSpPr>
        <p:spPr>
          <a:xfrm>
            <a:off x="1954647" y="5851306"/>
            <a:ext cx="2464953" cy="646331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3200" b="1" kern="1200" spc="-7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rgbClr val="FFC000"/>
                </a:solidFill>
              </a:rPr>
              <a:t>Series</a:t>
            </a:r>
          </a:p>
        </p:txBody>
      </p:sp>
      <p:sp>
        <p:nvSpPr>
          <p:cNvPr id="11" name="Title 6">
            <a:extLst>
              <a:ext uri="{FF2B5EF4-FFF2-40B4-BE49-F238E27FC236}">
                <a16:creationId xmlns:a16="http://schemas.microsoft.com/office/drawing/2014/main" id="{025FD9B3-7193-401A-858B-10C13275C442}"/>
              </a:ext>
            </a:extLst>
          </p:cNvPr>
          <p:cNvSpPr txBox="1">
            <a:spLocks/>
          </p:cNvSpPr>
          <p:nvPr/>
        </p:nvSpPr>
        <p:spPr>
          <a:xfrm>
            <a:off x="8092210" y="5851305"/>
            <a:ext cx="2464953" cy="646331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3200" b="1" kern="1200" spc="-7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rgbClr val="FFC000"/>
                </a:solidFill>
              </a:rPr>
              <a:t>Parallel</a:t>
            </a:r>
          </a:p>
        </p:txBody>
      </p:sp>
    </p:spTree>
    <p:extLst>
      <p:ext uri="{BB962C8B-B14F-4D97-AF65-F5344CB8AC3E}">
        <p14:creationId xmlns:p14="http://schemas.microsoft.com/office/powerpoint/2010/main" val="760569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774" y="555832"/>
            <a:ext cx="11214100" cy="646331"/>
          </a:xfrm>
        </p:spPr>
        <p:txBody>
          <a:bodyPr/>
          <a:lstStyle/>
          <a:p>
            <a:r>
              <a:rPr lang="en-US" sz="4000" u="sng" dirty="0">
                <a:solidFill>
                  <a:srgbClr val="FFC000"/>
                </a:solidFill>
              </a:rPr>
              <a:t>Capacitors</a:t>
            </a:r>
            <a:r>
              <a:rPr lang="en-US" sz="4000" dirty="0">
                <a:solidFill>
                  <a:srgbClr val="FFC000"/>
                </a:solidFill>
              </a:rPr>
              <a:t>:</a:t>
            </a:r>
            <a:r>
              <a:rPr lang="en-US" sz="4000" u="sng" dirty="0">
                <a:solidFill>
                  <a:srgbClr val="FFC000"/>
                </a:solidFill>
              </a:rPr>
              <a:t> </a:t>
            </a:r>
            <a:endParaRPr lang="en-GB" sz="4000" u="sng" dirty="0">
              <a:solidFill>
                <a:srgbClr val="FFC000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GB" smtClean="0"/>
              <a:pPr/>
              <a:t>13</a:t>
            </a:fld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84AA4C6-6477-4DEE-AD10-7C3365887EE8}"/>
                  </a:ext>
                </a:extLst>
              </p:cNvPr>
              <p:cNvSpPr txBox="1"/>
              <p:nvPr/>
            </p:nvSpPr>
            <p:spPr>
              <a:xfrm>
                <a:off x="778263" y="1394032"/>
                <a:ext cx="5793061" cy="43175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N" sz="2400" dirty="0">
                    <a:solidFill>
                      <a:schemeClr val="bg1"/>
                    </a:solidFill>
                  </a:rPr>
                  <a:t>Purpose </a:t>
                </a:r>
              </a:p>
              <a:p>
                <a:r>
                  <a:rPr lang="en-IN" sz="2400" dirty="0">
                    <a:solidFill>
                      <a:schemeClr val="bg1"/>
                    </a:solidFill>
                  </a:rPr>
                  <a:t>	- Stores Charge</a:t>
                </a:r>
              </a:p>
              <a:p>
                <a:r>
                  <a:rPr lang="en-IN" sz="2400" dirty="0">
                    <a:solidFill>
                      <a:schemeClr val="bg1"/>
                    </a:solidFill>
                  </a:rPr>
                  <a:t>	- Block D.C Current</a:t>
                </a:r>
              </a:p>
              <a:p>
                <a:r>
                  <a:rPr lang="en-IN" sz="2400" dirty="0">
                    <a:solidFill>
                      <a:schemeClr val="bg1"/>
                    </a:solidFill>
                  </a:rPr>
                  <a:t>	- Opposes change in voltage (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ⅆ</m:t>
                        </m:r>
                        <m:r>
                          <a:rPr lang="en-I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num>
                      <m:den>
                        <m:r>
                          <a:rPr lang="en-IN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ⅆ</m:t>
                        </m:r>
                        <m:r>
                          <a:rPr lang="en-IN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</m:oMath>
                </a14:m>
                <a:r>
                  <a:rPr lang="en-IN" sz="2400" dirty="0">
                    <a:solidFill>
                      <a:schemeClr val="bg1"/>
                    </a:solidFill>
                  </a:rPr>
                  <a:t> )</a:t>
                </a:r>
              </a:p>
              <a:p>
                <a:endParaRPr lang="en-IN" sz="2400" dirty="0">
                  <a:solidFill>
                    <a:schemeClr val="bg1"/>
                  </a:solidFill>
                </a:endParaRPr>
              </a:p>
              <a:p>
                <a:r>
                  <a:rPr lang="en-IN" sz="2400" dirty="0">
                    <a:solidFill>
                      <a:schemeClr val="bg1"/>
                    </a:solidFill>
                  </a:rPr>
                  <a:t>Composition</a:t>
                </a:r>
              </a:p>
              <a:p>
                <a:r>
                  <a:rPr lang="en-IN" sz="2400" dirty="0">
                    <a:solidFill>
                      <a:schemeClr val="bg1"/>
                    </a:solidFill>
                  </a:rPr>
                  <a:t>	- Di-Electric material</a:t>
                </a:r>
              </a:p>
              <a:p>
                <a:endParaRPr lang="en-IN" sz="2400" dirty="0">
                  <a:solidFill>
                    <a:schemeClr val="bg1"/>
                  </a:solidFill>
                </a:endParaRPr>
              </a:p>
              <a:p>
                <a:r>
                  <a:rPr lang="en-IN" sz="2400" dirty="0">
                    <a:solidFill>
                      <a:schemeClr val="bg1"/>
                    </a:solidFill>
                  </a:rPr>
                  <a:t>Types </a:t>
                </a:r>
              </a:p>
              <a:p>
                <a:r>
                  <a:rPr lang="en-IN" sz="2400" dirty="0">
                    <a:solidFill>
                      <a:schemeClr val="bg1"/>
                    </a:solidFill>
                  </a:rPr>
                  <a:t>	- Electrolytic (High Capacitance)</a:t>
                </a:r>
              </a:p>
              <a:p>
                <a:r>
                  <a:rPr lang="en-IN" sz="2400" dirty="0">
                    <a:solidFill>
                      <a:schemeClr val="bg1"/>
                    </a:solidFill>
                  </a:rPr>
                  <a:t>	- Ceramic (Low </a:t>
                </a:r>
                <a:r>
                  <a:rPr lang="en-IN" sz="2400" dirty="0" err="1">
                    <a:solidFill>
                      <a:schemeClr val="bg1"/>
                    </a:solidFill>
                  </a:rPr>
                  <a:t>Capacitaance</a:t>
                </a:r>
                <a:r>
                  <a:rPr lang="en-IN" sz="2400" dirty="0">
                    <a:solidFill>
                      <a:schemeClr val="bg1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84AA4C6-6477-4DEE-AD10-7C3365887E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263" y="1394032"/>
                <a:ext cx="5793061" cy="4317592"/>
              </a:xfrm>
              <a:prstGeom prst="rect">
                <a:avLst/>
              </a:prstGeom>
              <a:blipFill>
                <a:blip r:embed="rId2"/>
                <a:stretch>
                  <a:fillRect l="-1684" t="-989" r="-632" b="-240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310EF950-9D84-48D7-B76C-6B4AEFFFB8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14307" y="111540"/>
            <a:ext cx="888585" cy="888585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349CD39C-3991-4834-AA7F-889853A2D72F}"/>
              </a:ext>
            </a:extLst>
          </p:cNvPr>
          <p:cNvSpPr/>
          <p:nvPr/>
        </p:nvSpPr>
        <p:spPr>
          <a:xfrm>
            <a:off x="195003" y="720436"/>
            <a:ext cx="281939" cy="279689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1" name="Shape 120">
            <a:extLst>
              <a:ext uri="{FF2B5EF4-FFF2-40B4-BE49-F238E27FC236}">
                <a16:creationId xmlns:a16="http://schemas.microsoft.com/office/drawing/2014/main" id="{C5F6D000-F327-43D5-BED5-831153EF722F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r="50877" b="-584"/>
          <a:stretch/>
        </p:blipFill>
        <p:spPr>
          <a:xfrm>
            <a:off x="6939525" y="1085622"/>
            <a:ext cx="2523130" cy="31598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Shape 121">
            <a:extLst>
              <a:ext uri="{FF2B5EF4-FFF2-40B4-BE49-F238E27FC236}">
                <a16:creationId xmlns:a16="http://schemas.microsoft.com/office/drawing/2014/main" id="{6114CA44-2AE8-4D67-BF2C-7AD316C0D63B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464302" y="1085622"/>
            <a:ext cx="2194298" cy="31321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Shape 114">
            <a:extLst>
              <a:ext uri="{FF2B5EF4-FFF2-40B4-BE49-F238E27FC236}">
                <a16:creationId xmlns:a16="http://schemas.microsoft.com/office/drawing/2014/main" id="{A4EE6C9E-8BEB-4561-9767-E8F9230BD21F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939525" y="4217758"/>
            <a:ext cx="4719075" cy="227987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07076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10EF950-9D84-48D7-B76C-6B4AEFFFB8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14307" y="111540"/>
            <a:ext cx="888585" cy="888585"/>
          </a:xfrm>
          <a:prstGeom prst="rect">
            <a:avLst/>
          </a:prstGeom>
        </p:spPr>
      </p:pic>
      <p:pic>
        <p:nvPicPr>
          <p:cNvPr id="12" name="Picture 2" descr="C:\Users\Murali\Downloads\CapacitorsCheatSheet.png">
            <a:extLst>
              <a:ext uri="{FF2B5EF4-FFF2-40B4-BE49-F238E27FC236}">
                <a16:creationId xmlns:a16="http://schemas.microsoft.com/office/drawing/2014/main" id="{2E6EE959-2882-4E15-BE18-2516017E8F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5" r="2883" b="1437"/>
          <a:stretch/>
        </p:blipFill>
        <p:spPr bwMode="auto">
          <a:xfrm>
            <a:off x="304798" y="111540"/>
            <a:ext cx="10557165" cy="6649478"/>
          </a:xfrm>
          <a:prstGeom prst="rect">
            <a:avLst/>
          </a:prstGeom>
          <a:solidFill>
            <a:schemeClr val="bg1"/>
          </a:solidFill>
          <a:extLst/>
        </p:spPr>
      </p:pic>
    </p:spTree>
    <p:extLst>
      <p:ext uri="{BB962C8B-B14F-4D97-AF65-F5344CB8AC3E}">
        <p14:creationId xmlns:p14="http://schemas.microsoft.com/office/powerpoint/2010/main" val="598049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774" y="555832"/>
            <a:ext cx="11214100" cy="646331"/>
          </a:xfrm>
        </p:spPr>
        <p:txBody>
          <a:bodyPr/>
          <a:lstStyle/>
          <a:p>
            <a:r>
              <a:rPr lang="en-US" sz="4000" u="sng" dirty="0">
                <a:solidFill>
                  <a:srgbClr val="FFC000"/>
                </a:solidFill>
              </a:rPr>
              <a:t>Inductors</a:t>
            </a:r>
            <a:r>
              <a:rPr lang="en-US" sz="4000" dirty="0">
                <a:solidFill>
                  <a:srgbClr val="FFC000"/>
                </a:solidFill>
              </a:rPr>
              <a:t>:</a:t>
            </a:r>
            <a:r>
              <a:rPr lang="en-US" sz="4000" u="sng" dirty="0">
                <a:solidFill>
                  <a:srgbClr val="FFC000"/>
                </a:solidFill>
              </a:rPr>
              <a:t> </a:t>
            </a:r>
            <a:endParaRPr lang="en-GB" sz="4000" u="sng" dirty="0">
              <a:solidFill>
                <a:srgbClr val="FFC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4AA4C6-6477-4DEE-AD10-7C3365887EE8}"/>
              </a:ext>
            </a:extLst>
          </p:cNvPr>
          <p:cNvSpPr txBox="1"/>
          <p:nvPr/>
        </p:nvSpPr>
        <p:spPr>
          <a:xfrm>
            <a:off x="778263" y="1394032"/>
            <a:ext cx="5178021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>
                <a:solidFill>
                  <a:schemeClr val="bg1"/>
                </a:solidFill>
              </a:rPr>
              <a:t>Purpose </a:t>
            </a:r>
          </a:p>
          <a:p>
            <a:r>
              <a:rPr lang="en-IN" sz="2400" dirty="0">
                <a:solidFill>
                  <a:schemeClr val="bg1"/>
                </a:solidFill>
              </a:rPr>
              <a:t>	- Opposes change in current</a:t>
            </a:r>
          </a:p>
          <a:p>
            <a:r>
              <a:rPr lang="en-IN" sz="2400" dirty="0">
                <a:solidFill>
                  <a:schemeClr val="bg1"/>
                </a:solidFill>
              </a:rPr>
              <a:t>	- Stores energy in the form of </a:t>
            </a:r>
          </a:p>
          <a:p>
            <a:r>
              <a:rPr lang="en-IN" sz="2400" dirty="0">
                <a:solidFill>
                  <a:schemeClr val="bg1"/>
                </a:solidFill>
              </a:rPr>
              <a:t>	   magnetic energy</a:t>
            </a:r>
          </a:p>
          <a:p>
            <a:endParaRPr lang="en-IN" sz="2400" dirty="0">
              <a:solidFill>
                <a:schemeClr val="bg1"/>
              </a:solidFill>
            </a:endParaRPr>
          </a:p>
          <a:p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10EF950-9D84-48D7-B76C-6B4AEFFFB8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14307" y="111540"/>
            <a:ext cx="888585" cy="888585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349CD39C-3991-4834-AA7F-889853A2D72F}"/>
              </a:ext>
            </a:extLst>
          </p:cNvPr>
          <p:cNvSpPr/>
          <p:nvPr/>
        </p:nvSpPr>
        <p:spPr>
          <a:xfrm>
            <a:off x="195003" y="720436"/>
            <a:ext cx="281939" cy="279689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4" name="Picture 2" descr="Electronic component inductors.jpg">
            <a:extLst>
              <a:ext uri="{FF2B5EF4-FFF2-40B4-BE49-F238E27FC236}">
                <a16:creationId xmlns:a16="http://schemas.microsoft.com/office/drawing/2014/main" id="{A807B2A7-481B-402E-9578-06DCC5767A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6582" y="3623711"/>
            <a:ext cx="3574473" cy="2950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inductor">
            <a:extLst>
              <a:ext uri="{FF2B5EF4-FFF2-40B4-BE49-F238E27FC236}">
                <a16:creationId xmlns:a16="http://schemas.microsoft.com/office/drawing/2014/main" id="{42A69C67-DF79-4EDB-8327-C54EB427EB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8101" y="3618156"/>
            <a:ext cx="3667125" cy="2950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inductor">
            <a:extLst>
              <a:ext uri="{FF2B5EF4-FFF2-40B4-BE49-F238E27FC236}">
                <a16:creationId xmlns:a16="http://schemas.microsoft.com/office/drawing/2014/main" id="{C5678619-8FEA-4A22-A5C9-CDA70BF931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5462" y="1006831"/>
            <a:ext cx="2443915" cy="2443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4220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774" y="555832"/>
            <a:ext cx="11214100" cy="646331"/>
          </a:xfrm>
        </p:spPr>
        <p:txBody>
          <a:bodyPr/>
          <a:lstStyle/>
          <a:p>
            <a:r>
              <a:rPr lang="en-US" sz="4000" u="sng" dirty="0">
                <a:solidFill>
                  <a:srgbClr val="FFC000"/>
                </a:solidFill>
              </a:rPr>
              <a:t>Diodes</a:t>
            </a:r>
            <a:r>
              <a:rPr lang="en-US" sz="4000" dirty="0">
                <a:solidFill>
                  <a:srgbClr val="FFC000"/>
                </a:solidFill>
              </a:rPr>
              <a:t>:</a:t>
            </a:r>
            <a:r>
              <a:rPr lang="en-US" sz="4000" u="sng" dirty="0">
                <a:solidFill>
                  <a:srgbClr val="FFC000"/>
                </a:solidFill>
              </a:rPr>
              <a:t> </a:t>
            </a:r>
            <a:endParaRPr lang="en-GB" sz="4000" u="sng" dirty="0">
              <a:solidFill>
                <a:srgbClr val="FFC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4AA4C6-6477-4DEE-AD10-7C3365887EE8}"/>
              </a:ext>
            </a:extLst>
          </p:cNvPr>
          <p:cNvSpPr txBox="1"/>
          <p:nvPr/>
        </p:nvSpPr>
        <p:spPr>
          <a:xfrm>
            <a:off x="452034" y="1394032"/>
            <a:ext cx="6124611" cy="5563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sz="2400" dirty="0">
                <a:solidFill>
                  <a:schemeClr val="bg1"/>
                </a:solidFill>
              </a:rPr>
              <a:t>   -Blocks current in one direction (switch) </a:t>
            </a:r>
          </a:p>
          <a:p>
            <a:pPr>
              <a:lnSpc>
                <a:spcPct val="150000"/>
              </a:lnSpc>
            </a:pPr>
            <a:r>
              <a:rPr lang="en-IN" sz="2400" dirty="0">
                <a:solidFill>
                  <a:schemeClr val="bg1"/>
                </a:solidFill>
              </a:rPr>
              <a:t>   -Unilateral Element</a:t>
            </a:r>
          </a:p>
          <a:p>
            <a:pPr>
              <a:lnSpc>
                <a:spcPct val="150000"/>
              </a:lnSpc>
            </a:pPr>
            <a:r>
              <a:rPr lang="en-IN" sz="2400" dirty="0">
                <a:solidFill>
                  <a:schemeClr val="bg1"/>
                </a:solidFill>
              </a:rPr>
              <a:t>   -Conducts only during Forward Biasing</a:t>
            </a:r>
          </a:p>
          <a:p>
            <a:pPr>
              <a:lnSpc>
                <a:spcPct val="150000"/>
              </a:lnSpc>
            </a:pPr>
            <a:r>
              <a:rPr lang="en-IN" sz="2400" dirty="0">
                <a:solidFill>
                  <a:schemeClr val="bg1"/>
                </a:solidFill>
              </a:rPr>
              <a:t>   -</a:t>
            </a:r>
            <a:r>
              <a:rPr lang="en-IN" sz="2400" dirty="0">
                <a:solidFill>
                  <a:schemeClr val="bg1"/>
                </a:solidFill>
                <a:ea typeface="Calibri"/>
                <a:cs typeface="Calibri" panose="020F0502020204030204" pitchFamily="34" charset="0"/>
                <a:sym typeface="Calibri"/>
              </a:rPr>
              <a:t>Composition: </a:t>
            </a:r>
            <a:r>
              <a:rPr lang="en-IN" sz="2400" dirty="0">
                <a:solidFill>
                  <a:schemeClr val="bg1"/>
                </a:solidFill>
                <a:cs typeface="Calibri" panose="020F0502020204030204" pitchFamily="34" charset="0"/>
              </a:rPr>
              <a:t>Semiconductor</a:t>
            </a:r>
            <a:r>
              <a:rPr lang="en-IN" sz="2400" dirty="0">
                <a:solidFill>
                  <a:schemeClr val="bg1"/>
                </a:solidFill>
                <a:ea typeface="Calibri"/>
                <a:cs typeface="Calibri" panose="020F0502020204030204" pitchFamily="34" charset="0"/>
                <a:sym typeface="Calibri"/>
              </a:rPr>
              <a:t> material</a:t>
            </a:r>
          </a:p>
          <a:p>
            <a:pPr>
              <a:lnSpc>
                <a:spcPct val="150000"/>
              </a:lnSpc>
            </a:pPr>
            <a:r>
              <a:rPr lang="en-IN" sz="2400" dirty="0">
                <a:solidFill>
                  <a:schemeClr val="bg1"/>
                </a:solidFill>
                <a:ea typeface="Calibri"/>
                <a:cs typeface="Calibri" panose="020F0502020204030204" pitchFamily="34" charset="0"/>
                <a:sym typeface="Calibri"/>
              </a:rPr>
              <a:t>Some of the common example of diodes-</a:t>
            </a:r>
          </a:p>
          <a:p>
            <a:pPr>
              <a:lnSpc>
                <a:spcPct val="150000"/>
              </a:lnSpc>
            </a:pPr>
            <a:r>
              <a:rPr lang="en-IN" sz="2400" dirty="0">
                <a:solidFill>
                  <a:schemeClr val="bg1"/>
                </a:solidFill>
                <a:ea typeface="Calibri"/>
                <a:cs typeface="Calibri" panose="020F0502020204030204" pitchFamily="34" charset="0"/>
                <a:sym typeface="Calibri"/>
              </a:rPr>
              <a:t>	1. LED</a:t>
            </a:r>
          </a:p>
          <a:p>
            <a:pPr>
              <a:lnSpc>
                <a:spcPct val="150000"/>
              </a:lnSpc>
            </a:pPr>
            <a:r>
              <a:rPr lang="en-IN" sz="2400" dirty="0">
                <a:solidFill>
                  <a:schemeClr val="bg1"/>
                </a:solidFill>
                <a:ea typeface="Calibri"/>
                <a:cs typeface="Calibri" panose="020F0502020204030204" pitchFamily="34" charset="0"/>
                <a:sym typeface="Calibri"/>
              </a:rPr>
              <a:t>	2. Zener Diodes</a:t>
            </a:r>
          </a:p>
          <a:p>
            <a:pPr>
              <a:lnSpc>
                <a:spcPct val="150000"/>
              </a:lnSpc>
            </a:pPr>
            <a:r>
              <a:rPr lang="en-IN" sz="2400" dirty="0">
                <a:solidFill>
                  <a:schemeClr val="bg1"/>
                </a:solidFill>
                <a:ea typeface="Calibri"/>
                <a:cs typeface="Calibri" panose="020F0502020204030204" pitchFamily="34" charset="0"/>
                <a:sym typeface="Calibri"/>
              </a:rPr>
              <a:t>	3. </a:t>
            </a:r>
            <a:r>
              <a:rPr lang="en-IN" sz="2400" dirty="0" err="1">
                <a:solidFill>
                  <a:schemeClr val="bg1"/>
                </a:solidFill>
                <a:ea typeface="Calibri"/>
                <a:cs typeface="Calibri" panose="020F0502020204030204" pitchFamily="34" charset="0"/>
                <a:sym typeface="Calibri"/>
              </a:rPr>
              <a:t>PhotoDiodes</a:t>
            </a:r>
            <a:endParaRPr lang="en-IN" sz="2400" dirty="0">
              <a:solidFill>
                <a:schemeClr val="bg1"/>
              </a:solidFill>
              <a:ea typeface="Calibri"/>
              <a:cs typeface="Calibri" panose="020F0502020204030204" pitchFamily="34" charset="0"/>
              <a:sym typeface="Calibri"/>
            </a:endParaRPr>
          </a:p>
          <a:p>
            <a:pPr>
              <a:lnSpc>
                <a:spcPct val="150000"/>
              </a:lnSpc>
            </a:pPr>
            <a:endParaRPr lang="en-IN" sz="24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10EF950-9D84-48D7-B76C-6B4AEFFFB8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14307" y="111540"/>
            <a:ext cx="888585" cy="888585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349CD39C-3991-4834-AA7F-889853A2D72F}"/>
              </a:ext>
            </a:extLst>
          </p:cNvPr>
          <p:cNvSpPr/>
          <p:nvPr/>
        </p:nvSpPr>
        <p:spPr>
          <a:xfrm>
            <a:off x="195003" y="720436"/>
            <a:ext cx="281939" cy="279689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9" name="Shape 129">
            <a:extLst>
              <a:ext uri="{FF2B5EF4-FFF2-40B4-BE49-F238E27FC236}">
                <a16:creationId xmlns:a16="http://schemas.microsoft.com/office/drawing/2014/main" id="{1B212E0F-B425-4F48-A749-A93E5EF26C9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46823" y="1394032"/>
            <a:ext cx="2054377" cy="195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Shape 128">
            <a:extLst>
              <a:ext uri="{FF2B5EF4-FFF2-40B4-BE49-F238E27FC236}">
                <a16:creationId xmlns:a16="http://schemas.microsoft.com/office/drawing/2014/main" id="{EDA146CE-1524-4E4C-A454-07D3C72958EE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5400000">
            <a:off x="9796116" y="1408582"/>
            <a:ext cx="1958400" cy="192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Shape 126">
            <a:extLst>
              <a:ext uri="{FF2B5EF4-FFF2-40B4-BE49-F238E27FC236}">
                <a16:creationId xmlns:a16="http://schemas.microsoft.com/office/drawing/2014/main" id="{74C48DA3-E9B3-413E-B574-8174E748F46D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546823" y="3607261"/>
            <a:ext cx="4190999" cy="31391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04205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774" y="555832"/>
            <a:ext cx="11214100" cy="646331"/>
          </a:xfrm>
        </p:spPr>
        <p:txBody>
          <a:bodyPr/>
          <a:lstStyle/>
          <a:p>
            <a:r>
              <a:rPr lang="en-US" sz="4000" u="sng" dirty="0">
                <a:solidFill>
                  <a:srgbClr val="FFC000"/>
                </a:solidFill>
              </a:rPr>
              <a:t>Light Emitting Diodes(LEDs)</a:t>
            </a:r>
            <a:r>
              <a:rPr lang="en-US" sz="4000" dirty="0">
                <a:solidFill>
                  <a:srgbClr val="FFC000"/>
                </a:solidFill>
              </a:rPr>
              <a:t>:</a:t>
            </a:r>
            <a:r>
              <a:rPr lang="en-US" sz="4000" u="sng" dirty="0">
                <a:solidFill>
                  <a:srgbClr val="FFC000"/>
                </a:solidFill>
              </a:rPr>
              <a:t> </a:t>
            </a:r>
            <a:endParaRPr lang="en-GB" sz="4000" u="sng" dirty="0">
              <a:solidFill>
                <a:srgbClr val="FFC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4AA4C6-6477-4DEE-AD10-7C3365887EE8}"/>
              </a:ext>
            </a:extLst>
          </p:cNvPr>
          <p:cNvSpPr txBox="1"/>
          <p:nvPr/>
        </p:nvSpPr>
        <p:spPr>
          <a:xfrm>
            <a:off x="452034" y="1394032"/>
            <a:ext cx="720953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IN" sz="2400" dirty="0">
                <a:solidFill>
                  <a:schemeClr val="bg1"/>
                </a:solidFill>
              </a:rPr>
              <a:t>Emits a specific wavelength of light depending upon the type of semiconductor material used</a:t>
            </a:r>
          </a:p>
          <a:p>
            <a:pPr marL="342900" indent="-342900">
              <a:buFontTx/>
              <a:buChar char="-"/>
            </a:pPr>
            <a:endParaRPr lang="en-IN" sz="2400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en-IN" sz="2400" dirty="0">
                <a:solidFill>
                  <a:schemeClr val="bg1"/>
                </a:solidFill>
                <a:ea typeface="Calibri"/>
                <a:cs typeface="Calibri" panose="020F0502020204030204" pitchFamily="34" charset="0"/>
                <a:sym typeface="Calibri"/>
              </a:rPr>
              <a:t>Used for indication/debugging in  circuits</a:t>
            </a:r>
          </a:p>
          <a:p>
            <a:pPr marL="342900" indent="-342900">
              <a:buFontTx/>
              <a:buChar char="-"/>
            </a:pPr>
            <a:endParaRPr lang="en-IN" sz="2400" dirty="0">
              <a:solidFill>
                <a:schemeClr val="bg1"/>
              </a:solidFill>
              <a:ea typeface="Calibri"/>
              <a:cs typeface="Calibri" panose="020F0502020204030204" pitchFamily="34" charset="0"/>
              <a:sym typeface="Calibri"/>
            </a:endParaRPr>
          </a:p>
          <a:p>
            <a:pPr marL="342900" indent="-342900">
              <a:buFontTx/>
              <a:buChar char="-"/>
            </a:pP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10EF950-9D84-48D7-B76C-6B4AEFFFB8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14307" y="111540"/>
            <a:ext cx="888585" cy="888585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349CD39C-3991-4834-AA7F-889853A2D72F}"/>
              </a:ext>
            </a:extLst>
          </p:cNvPr>
          <p:cNvSpPr/>
          <p:nvPr/>
        </p:nvSpPr>
        <p:spPr>
          <a:xfrm>
            <a:off x="195003" y="720436"/>
            <a:ext cx="281939" cy="279689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4D593D7-3B88-4A2F-AA04-9EC923EAFB28}"/>
              </a:ext>
            </a:extLst>
          </p:cNvPr>
          <p:cNvSpPr/>
          <p:nvPr/>
        </p:nvSpPr>
        <p:spPr>
          <a:xfrm>
            <a:off x="195003" y="4563721"/>
            <a:ext cx="6096000" cy="2246769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Bef>
                <a:spcPts val="560"/>
              </a:spcBef>
              <a:buClr>
                <a:schemeClr val="dk1"/>
              </a:buClr>
              <a:buSzPct val="100000"/>
            </a:pPr>
            <a:r>
              <a:rPr lang="en-IN" sz="2400" i="1" dirty="0">
                <a:solidFill>
                  <a:schemeClr val="accent2">
                    <a:lumMod val="20000"/>
                    <a:lumOff val="80000"/>
                  </a:schemeClr>
                </a:solidFill>
                <a:latin typeface="Georgia" panose="02040502050405020303" pitchFamily="18" charset="0"/>
              </a:rPr>
              <a:t>Ans: </a:t>
            </a:r>
            <a:r>
              <a:rPr lang="en-IN" sz="2400" i="1" dirty="0">
                <a:solidFill>
                  <a:schemeClr val="accent2">
                    <a:lumMod val="20000"/>
                    <a:lumOff val="80000"/>
                  </a:schemeClr>
                </a:solidFill>
                <a:latin typeface="Georgia" panose="02040502050405020303" pitchFamily="18" charset="0"/>
                <a:ea typeface="Calibri"/>
                <a:cs typeface="Calibri"/>
                <a:sym typeface="Calibri"/>
              </a:rPr>
              <a:t>Cut at the </a:t>
            </a:r>
            <a:r>
              <a:rPr lang="en-IN" sz="2400" i="1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Georgia" panose="02040502050405020303" pitchFamily="18" charset="0"/>
                <a:ea typeface="Calibri"/>
                <a:cs typeface="Calibri"/>
                <a:sym typeface="Calibri"/>
              </a:rPr>
              <a:t>annode</a:t>
            </a:r>
            <a:endParaRPr lang="en-IN" sz="2400" i="1" dirty="0">
              <a:solidFill>
                <a:schemeClr val="accent2">
                  <a:lumMod val="20000"/>
                  <a:lumOff val="80000"/>
                </a:schemeClr>
              </a:solidFill>
              <a:latin typeface="Georgia" panose="02040502050405020303" pitchFamily="18" charset="0"/>
              <a:ea typeface="Calibri"/>
              <a:cs typeface="Calibri"/>
              <a:sym typeface="Calibri"/>
            </a:endParaRPr>
          </a:p>
          <a:p>
            <a:pPr>
              <a:spcBef>
                <a:spcPts val="560"/>
              </a:spcBef>
              <a:buClr>
                <a:schemeClr val="dk1"/>
              </a:buClr>
              <a:buSzPct val="100000"/>
            </a:pPr>
            <a:r>
              <a:rPr lang="en-IN" sz="2400" i="1" dirty="0">
                <a:solidFill>
                  <a:schemeClr val="accent2">
                    <a:lumMod val="20000"/>
                    <a:lumOff val="80000"/>
                  </a:schemeClr>
                </a:solidFill>
                <a:latin typeface="Georgia" panose="02040502050405020303" pitchFamily="18" charset="0"/>
                <a:ea typeface="Calibri"/>
                <a:cs typeface="Calibri"/>
                <a:sym typeface="Calibri"/>
              </a:rPr>
              <a:t>		         or</a:t>
            </a:r>
          </a:p>
          <a:p>
            <a:pPr>
              <a:spcBef>
                <a:spcPts val="560"/>
              </a:spcBef>
              <a:buClr>
                <a:schemeClr val="dk1"/>
              </a:buClr>
              <a:buSzPct val="100000"/>
            </a:pPr>
            <a:r>
              <a:rPr lang="en-IN" sz="2400" i="1" dirty="0">
                <a:solidFill>
                  <a:schemeClr val="accent2">
                    <a:lumMod val="20000"/>
                    <a:lumOff val="80000"/>
                  </a:schemeClr>
                </a:solidFill>
                <a:latin typeface="Georgia" panose="02040502050405020303" pitchFamily="18" charset="0"/>
                <a:ea typeface="Calibri"/>
                <a:cs typeface="Calibri"/>
                <a:sym typeface="Calibri"/>
              </a:rPr>
              <a:t>          Longer Terminal -&gt; +</a:t>
            </a:r>
            <a:r>
              <a:rPr lang="en-IN" sz="2400" i="1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Georgia" panose="02040502050405020303" pitchFamily="18" charset="0"/>
                <a:ea typeface="Calibri"/>
                <a:cs typeface="Calibri"/>
                <a:sym typeface="Calibri"/>
              </a:rPr>
              <a:t>ve</a:t>
            </a:r>
            <a:endParaRPr lang="en-IN" sz="2400" i="1" dirty="0">
              <a:solidFill>
                <a:schemeClr val="accent2">
                  <a:lumMod val="20000"/>
                  <a:lumOff val="80000"/>
                </a:schemeClr>
              </a:solidFill>
              <a:latin typeface="Georgia" panose="02040502050405020303" pitchFamily="18" charset="0"/>
              <a:ea typeface="Calibri"/>
              <a:cs typeface="Calibri"/>
              <a:sym typeface="Calibri"/>
            </a:endParaRPr>
          </a:p>
          <a:p>
            <a:pPr>
              <a:spcBef>
                <a:spcPts val="560"/>
              </a:spcBef>
              <a:buClr>
                <a:schemeClr val="dk1"/>
              </a:buClr>
              <a:buSzPct val="100000"/>
            </a:pPr>
            <a:r>
              <a:rPr lang="en-IN" sz="2400" i="1" dirty="0">
                <a:solidFill>
                  <a:schemeClr val="accent2">
                    <a:lumMod val="20000"/>
                    <a:lumOff val="80000"/>
                  </a:schemeClr>
                </a:solidFill>
                <a:latin typeface="Georgia" panose="02040502050405020303" pitchFamily="18" charset="0"/>
                <a:ea typeface="Calibri"/>
                <a:cs typeface="Calibri"/>
                <a:sym typeface="Calibri"/>
              </a:rPr>
              <a:t>          Shorter Terminal -&gt; -</a:t>
            </a:r>
            <a:r>
              <a:rPr lang="en-IN" sz="2400" i="1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Georgia" panose="02040502050405020303" pitchFamily="18" charset="0"/>
                <a:ea typeface="Calibri"/>
                <a:cs typeface="Calibri"/>
                <a:sym typeface="Calibri"/>
              </a:rPr>
              <a:t>ve</a:t>
            </a:r>
            <a:endParaRPr lang="en-IN" sz="2400" i="1" dirty="0">
              <a:solidFill>
                <a:schemeClr val="accent2">
                  <a:lumMod val="20000"/>
                  <a:lumOff val="80000"/>
                </a:schemeClr>
              </a:solidFill>
              <a:latin typeface="Georgia" panose="02040502050405020303" pitchFamily="18" charset="0"/>
              <a:ea typeface="Calibri"/>
              <a:cs typeface="Calibri"/>
              <a:sym typeface="Calibri"/>
            </a:endParaRPr>
          </a:p>
          <a:p>
            <a:pPr>
              <a:spcBef>
                <a:spcPts val="560"/>
              </a:spcBef>
              <a:buClr>
                <a:schemeClr val="dk1"/>
              </a:buClr>
              <a:buSzPct val="100000"/>
            </a:pPr>
            <a:r>
              <a:rPr lang="en-IN" sz="2400" i="1" dirty="0">
                <a:solidFill>
                  <a:schemeClr val="accent2">
                    <a:lumMod val="20000"/>
                    <a:lumOff val="80000"/>
                  </a:schemeClr>
                </a:solidFill>
                <a:latin typeface="Georgia" panose="02040502050405020303" pitchFamily="18" charset="0"/>
                <a:ea typeface="Calibri"/>
                <a:cs typeface="Calibri"/>
                <a:sym typeface="Calibri"/>
              </a:rPr>
              <a:t>    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4DA46C-1243-4524-8AF7-40B255DA96CC}"/>
              </a:ext>
            </a:extLst>
          </p:cNvPr>
          <p:cNvSpPr txBox="1"/>
          <p:nvPr/>
        </p:nvSpPr>
        <p:spPr>
          <a:xfrm>
            <a:off x="513774" y="4123714"/>
            <a:ext cx="66672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i="1" dirty="0">
                <a:solidFill>
                  <a:schemeClr val="accent2">
                    <a:lumMod val="20000"/>
                    <a:lumOff val="80000"/>
                  </a:schemeClr>
                </a:solidFill>
                <a:latin typeface="Georgia" panose="02040502050405020303" pitchFamily="18" charset="0"/>
              </a:rPr>
              <a:t>Q. Identify the positive and negative terminals </a:t>
            </a:r>
          </a:p>
        </p:txBody>
      </p:sp>
      <p:pic>
        <p:nvPicPr>
          <p:cNvPr id="1026" name="Picture 2" descr="Image result for leds">
            <a:extLst>
              <a:ext uri="{FF2B5EF4-FFF2-40B4-BE49-F238E27FC236}">
                <a16:creationId xmlns:a16="http://schemas.microsoft.com/office/drawing/2014/main" id="{4BB75D82-2FE1-4200-B0C2-86F7536DD9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9491" y="4072773"/>
            <a:ext cx="4677506" cy="2635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8685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774" y="555832"/>
            <a:ext cx="11214100" cy="646331"/>
          </a:xfrm>
        </p:spPr>
        <p:txBody>
          <a:bodyPr/>
          <a:lstStyle/>
          <a:p>
            <a:r>
              <a:rPr lang="en-US" sz="4000" u="sng" dirty="0">
                <a:solidFill>
                  <a:srgbClr val="FFC000"/>
                </a:solidFill>
              </a:rPr>
              <a:t>Zener Diodes</a:t>
            </a:r>
            <a:r>
              <a:rPr lang="en-US" sz="4000" dirty="0">
                <a:solidFill>
                  <a:srgbClr val="FFC000"/>
                </a:solidFill>
              </a:rPr>
              <a:t>:</a:t>
            </a:r>
            <a:r>
              <a:rPr lang="en-US" sz="4000" u="sng" dirty="0">
                <a:solidFill>
                  <a:srgbClr val="FFC000"/>
                </a:solidFill>
              </a:rPr>
              <a:t> </a:t>
            </a:r>
            <a:endParaRPr lang="en-GB" sz="4000" u="sng" dirty="0">
              <a:solidFill>
                <a:srgbClr val="FFC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4AA4C6-6477-4DEE-AD10-7C3365887EE8}"/>
              </a:ext>
            </a:extLst>
          </p:cNvPr>
          <p:cNvSpPr txBox="1"/>
          <p:nvPr/>
        </p:nvSpPr>
        <p:spPr>
          <a:xfrm>
            <a:off x="452034" y="1394032"/>
            <a:ext cx="720953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IN" sz="2400" dirty="0">
                <a:solidFill>
                  <a:schemeClr val="bg1"/>
                </a:solidFill>
              </a:rPr>
              <a:t>Operates in reverse biased mode.</a:t>
            </a:r>
          </a:p>
          <a:p>
            <a:pPr marL="342900" indent="-342900">
              <a:buFontTx/>
              <a:buChar char="-"/>
            </a:pPr>
            <a:endParaRPr lang="en-IN" sz="2400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en-IN" sz="2400" dirty="0">
                <a:solidFill>
                  <a:schemeClr val="bg1"/>
                </a:solidFill>
                <a:ea typeface="Calibri"/>
                <a:cs typeface="Calibri" panose="020F0502020204030204" pitchFamily="34" charset="0"/>
                <a:sym typeface="Calibri"/>
              </a:rPr>
              <a:t>A constant output voltage is obtained due to Zener Breakdown Mechanism.</a:t>
            </a:r>
          </a:p>
          <a:p>
            <a:pPr marL="342900" indent="-342900">
              <a:buFontTx/>
              <a:buChar char="-"/>
            </a:pPr>
            <a:endParaRPr lang="en-IN" sz="2400" dirty="0">
              <a:solidFill>
                <a:schemeClr val="bg1"/>
              </a:solidFill>
              <a:ea typeface="Calibri"/>
              <a:cs typeface="Calibri" panose="020F0502020204030204" pitchFamily="34" charset="0"/>
              <a:sym typeface="Calibri"/>
            </a:endParaRPr>
          </a:p>
          <a:p>
            <a:pPr marL="342900" indent="-342900">
              <a:buFontTx/>
              <a:buChar char="-"/>
            </a:pP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10EF950-9D84-48D7-B76C-6B4AEFFFB8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14307" y="111540"/>
            <a:ext cx="888585" cy="888585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349CD39C-3991-4834-AA7F-889853A2D72F}"/>
              </a:ext>
            </a:extLst>
          </p:cNvPr>
          <p:cNvSpPr/>
          <p:nvPr/>
        </p:nvSpPr>
        <p:spPr>
          <a:xfrm>
            <a:off x="195003" y="720436"/>
            <a:ext cx="281939" cy="279689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9" name="Shape 142">
            <a:extLst>
              <a:ext uri="{FF2B5EF4-FFF2-40B4-BE49-F238E27FC236}">
                <a16:creationId xmlns:a16="http://schemas.microsoft.com/office/drawing/2014/main" id="{F1178B3E-B492-4828-B53B-8B98A1F8029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86889" y="3935790"/>
            <a:ext cx="3429000" cy="28055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0" name="Picture 2" descr="Image result for zener diodes">
            <a:extLst>
              <a:ext uri="{FF2B5EF4-FFF2-40B4-BE49-F238E27FC236}">
                <a16:creationId xmlns:a16="http://schemas.microsoft.com/office/drawing/2014/main" id="{50CF2CA2-F048-4509-9F31-451BE99E35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1309" y="2687782"/>
            <a:ext cx="6131583" cy="4058678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052" name="Picture 4" descr="Image result for zener diodes">
            <a:extLst>
              <a:ext uri="{FF2B5EF4-FFF2-40B4-BE49-F238E27FC236}">
                <a16:creationId xmlns:a16="http://schemas.microsoft.com/office/drawing/2014/main" id="{C8815132-36F3-4F88-BAB2-AE528074B0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28" y="4806339"/>
            <a:ext cx="2298122" cy="1934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8557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774" y="555832"/>
            <a:ext cx="11214100" cy="646331"/>
          </a:xfrm>
        </p:spPr>
        <p:txBody>
          <a:bodyPr/>
          <a:lstStyle/>
          <a:p>
            <a:r>
              <a:rPr lang="en-US" sz="4000" u="sng" dirty="0">
                <a:solidFill>
                  <a:srgbClr val="FFC000"/>
                </a:solidFill>
              </a:rPr>
              <a:t>Potentiometer</a:t>
            </a:r>
            <a:r>
              <a:rPr lang="en-US" sz="4000" dirty="0">
                <a:solidFill>
                  <a:srgbClr val="FFC000"/>
                </a:solidFill>
              </a:rPr>
              <a:t>:</a:t>
            </a:r>
            <a:r>
              <a:rPr lang="en-US" sz="4000" u="sng" dirty="0">
                <a:solidFill>
                  <a:srgbClr val="FFC000"/>
                </a:solidFill>
              </a:rPr>
              <a:t> </a:t>
            </a:r>
            <a:endParaRPr lang="en-GB" sz="4000" u="sng" dirty="0">
              <a:solidFill>
                <a:srgbClr val="FFC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4AA4C6-6477-4DEE-AD10-7C3365887EE8}"/>
              </a:ext>
            </a:extLst>
          </p:cNvPr>
          <p:cNvSpPr txBox="1"/>
          <p:nvPr/>
        </p:nvSpPr>
        <p:spPr>
          <a:xfrm>
            <a:off x="452034" y="1394032"/>
            <a:ext cx="720953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IN" sz="2400" dirty="0">
                <a:solidFill>
                  <a:schemeClr val="bg1"/>
                </a:solidFill>
              </a:rPr>
              <a:t>Also known as Pot/Variable Resistor.</a:t>
            </a:r>
          </a:p>
          <a:p>
            <a:pPr marL="342900" indent="-342900">
              <a:buFontTx/>
              <a:buChar char="-"/>
            </a:pPr>
            <a:endParaRPr lang="en-IN" sz="2400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en-IN" sz="2400" dirty="0">
                <a:solidFill>
                  <a:schemeClr val="bg1"/>
                </a:solidFill>
                <a:ea typeface="Calibri"/>
                <a:cs typeface="Calibri" panose="020F0502020204030204" pitchFamily="34" charset="0"/>
                <a:sym typeface="Calibri"/>
              </a:rPr>
              <a:t>Resistance varies on turning the adjustable knob.</a:t>
            </a:r>
          </a:p>
          <a:p>
            <a:pPr marL="342900" indent="-342900">
              <a:buFontTx/>
              <a:buChar char="-"/>
            </a:pPr>
            <a:endParaRPr lang="en-IN" sz="2400" dirty="0">
              <a:solidFill>
                <a:schemeClr val="bg1"/>
              </a:solidFill>
              <a:ea typeface="Calibri"/>
              <a:cs typeface="Calibri" panose="020F0502020204030204" pitchFamily="34" charset="0"/>
              <a:sym typeface="Calibri"/>
            </a:endParaRPr>
          </a:p>
          <a:p>
            <a:pPr marL="342900" indent="-342900">
              <a:buFontTx/>
              <a:buChar char="-"/>
            </a:pPr>
            <a:r>
              <a:rPr lang="en-IN" sz="2400" dirty="0">
                <a:solidFill>
                  <a:schemeClr val="bg1"/>
                </a:solidFill>
                <a:ea typeface="Calibri"/>
                <a:cs typeface="Calibri" panose="020F0502020204030204" pitchFamily="34" charset="0"/>
                <a:sym typeface="Calibri"/>
              </a:rPr>
              <a:t>Output is taped from the centre pin</a:t>
            </a:r>
          </a:p>
          <a:p>
            <a:pPr marL="342900" indent="-342900">
              <a:buFontTx/>
              <a:buChar char="-"/>
            </a:pPr>
            <a:endParaRPr lang="en-IN" sz="2400" dirty="0">
              <a:solidFill>
                <a:schemeClr val="bg1"/>
              </a:solidFill>
              <a:ea typeface="Calibri"/>
              <a:cs typeface="Calibri" panose="020F0502020204030204" pitchFamily="34" charset="0"/>
              <a:sym typeface="Calibri"/>
            </a:endParaRPr>
          </a:p>
          <a:p>
            <a:pPr marL="342900" indent="-342900">
              <a:buFontTx/>
              <a:buChar char="-"/>
            </a:pP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10EF950-9D84-48D7-B76C-6B4AEFFFB8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14307" y="111540"/>
            <a:ext cx="888585" cy="888585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349CD39C-3991-4834-AA7F-889853A2D72F}"/>
              </a:ext>
            </a:extLst>
          </p:cNvPr>
          <p:cNvSpPr/>
          <p:nvPr/>
        </p:nvSpPr>
        <p:spPr>
          <a:xfrm>
            <a:off x="195003" y="720436"/>
            <a:ext cx="281939" cy="279689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0" name="Shape 161">
            <a:extLst>
              <a:ext uri="{FF2B5EF4-FFF2-40B4-BE49-F238E27FC236}">
                <a16:creationId xmlns:a16="http://schemas.microsoft.com/office/drawing/2014/main" id="{22C6FFF1-26AE-4320-9D7F-6D466617112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93851" y="860280"/>
            <a:ext cx="2678430" cy="23937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Shape 162">
            <a:extLst>
              <a:ext uri="{FF2B5EF4-FFF2-40B4-BE49-F238E27FC236}">
                <a16:creationId xmlns:a16="http://schemas.microsoft.com/office/drawing/2014/main" id="{CEA2F9AD-A56A-4E8F-A350-212D4FDA5AF2}"/>
              </a:ext>
            </a:extLst>
          </p:cNvPr>
          <p:cNvPicPr preferRelativeResize="0"/>
          <p:nvPr/>
        </p:nvPicPr>
        <p:blipFill rotWithShape="1"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279" b="98361" l="8372" r="88372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4588906" y="3671260"/>
            <a:ext cx="2286000" cy="1945757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59A5C32-9F4E-4C58-85C5-D194764BEB11}"/>
              </a:ext>
            </a:extLst>
          </p:cNvPr>
          <p:cNvSpPr txBox="1"/>
          <p:nvPr/>
        </p:nvSpPr>
        <p:spPr>
          <a:xfrm>
            <a:off x="234459" y="5997720"/>
            <a:ext cx="117230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i="1" dirty="0">
                <a:solidFill>
                  <a:schemeClr val="accent2">
                    <a:lumMod val="20000"/>
                    <a:lumOff val="80000"/>
                  </a:schemeClr>
                </a:solidFill>
                <a:latin typeface="Georgia" panose="02040502050405020303" pitchFamily="18" charset="0"/>
              </a:rPr>
              <a:t>Q. What is the main difference between a Rheostat and Potentiometer ? </a:t>
            </a:r>
          </a:p>
        </p:txBody>
      </p:sp>
      <p:pic>
        <p:nvPicPr>
          <p:cNvPr id="2050" name="Picture 2" descr="Image result for potentiometer">
            <a:extLst>
              <a:ext uri="{FF2B5EF4-FFF2-40B4-BE49-F238E27FC236}">
                <a16:creationId xmlns:a16="http://schemas.microsoft.com/office/drawing/2014/main" id="{1ECEBD2D-DE42-4C73-91BA-0B919066D2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9141" y="3479093"/>
            <a:ext cx="2104511" cy="2193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potentiometer">
            <a:extLst>
              <a:ext uri="{FF2B5EF4-FFF2-40B4-BE49-F238E27FC236}">
                <a16:creationId xmlns:a16="http://schemas.microsoft.com/office/drawing/2014/main" id="{E25C2BD1-098C-40C1-A825-C342BC4EE6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4365" y="3594201"/>
            <a:ext cx="2128611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109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3BD8413-C238-49D7-A4E1-E8FEF1811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521" y="3895825"/>
            <a:ext cx="9623861" cy="859055"/>
          </a:xfrm>
        </p:spPr>
        <p:txBody>
          <a:bodyPr>
            <a:normAutofit fontScale="90000"/>
          </a:bodyPr>
          <a:lstStyle/>
          <a:p>
            <a:r>
              <a:rPr lang="en-US" dirty="0"/>
              <a:t>Session 1: Basic of Electronics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A95F4DE-39B7-4CE2-BC1E-8B8AE662A8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8521" y="4940411"/>
            <a:ext cx="6803136" cy="365760"/>
          </a:xfrm>
        </p:spPr>
        <p:txBody>
          <a:bodyPr>
            <a:normAutofit/>
          </a:bodyPr>
          <a:lstStyle/>
          <a:p>
            <a:r>
              <a:rPr lang="en-US" sz="1800" b="1" dirty="0"/>
              <a:t>28</a:t>
            </a:r>
            <a:r>
              <a:rPr lang="en-US" sz="1800" b="1" baseline="30000" dirty="0"/>
              <a:t>th</a:t>
            </a:r>
            <a:r>
              <a:rPr lang="en-US" sz="1800" b="1" dirty="0"/>
              <a:t> Sep’18, 17</a:t>
            </a:r>
            <a:r>
              <a:rPr lang="en-US" sz="1800" b="1" dirty="0">
                <a:sym typeface="Wingdings" panose="05000000000000000000" pitchFamily="2" charset="2"/>
              </a:rPr>
              <a:t>:00 to 20:00 Hrs.</a:t>
            </a:r>
            <a:endParaRPr lang="en-GB" sz="1800" b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24BF10-2B55-43AB-9F77-F1A141038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GB" smtClean="0"/>
              <a:pPr/>
              <a:t>2</a:t>
            </a:fld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77668DF-5E5C-44EE-BC90-F82A7F885C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14307" y="111540"/>
            <a:ext cx="888585" cy="888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794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2281BFB7-AEEA-49BB-A6E6-C239B5E61DD0}"/>
              </a:ext>
            </a:extLst>
          </p:cNvPr>
          <p:cNvGrpSpPr/>
          <p:nvPr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22" name="Rectangle: Single Corner Snipped 21">
              <a:extLst>
                <a:ext uri="{FF2B5EF4-FFF2-40B4-BE49-F238E27FC236}">
                  <a16:creationId xmlns:a16="http://schemas.microsoft.com/office/drawing/2014/main" id="{CBB39236-0B7C-4035-B426-2A8E9C84C23E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GB" dirty="0"/>
            </a:p>
          </p:txBody>
        </p:sp>
        <p:sp>
          <p:nvSpPr>
            <p:cNvPr id="23" name="Rectangle: Single Corner Snipped 22">
              <a:extLst>
                <a:ext uri="{FF2B5EF4-FFF2-40B4-BE49-F238E27FC236}">
                  <a16:creationId xmlns:a16="http://schemas.microsoft.com/office/drawing/2014/main" id="{CADFBCEC-89B3-4347-91C0-BC5B37D33822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310EF950-9D84-48D7-B76C-6B4AEFFFB8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14307" y="111540"/>
            <a:ext cx="888585" cy="888585"/>
          </a:xfrm>
          <a:prstGeom prst="rect">
            <a:avLst/>
          </a:prstGeom>
        </p:spPr>
      </p:pic>
      <p:sp>
        <p:nvSpPr>
          <p:cNvPr id="14" name="Title 6">
            <a:extLst>
              <a:ext uri="{FF2B5EF4-FFF2-40B4-BE49-F238E27FC236}">
                <a16:creationId xmlns:a16="http://schemas.microsoft.com/office/drawing/2014/main" id="{236E2321-2C6F-4A1C-AB65-77CAABF532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528" y="501117"/>
            <a:ext cx="11214100" cy="590931"/>
          </a:xfrm>
        </p:spPr>
        <p:txBody>
          <a:bodyPr/>
          <a:lstStyle/>
          <a:p>
            <a:r>
              <a:rPr lang="en-US" sz="3600" i="1" u="sng" dirty="0"/>
              <a:t>Difference between Rheostat and Potentiometer</a:t>
            </a:r>
            <a:endParaRPr lang="en-GB" sz="3600" i="1" u="sng" dirty="0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6D32FA7D-E965-47DD-B597-7E0129C042DC}"/>
              </a:ext>
            </a:extLst>
          </p:cNvPr>
          <p:cNvSpPr txBox="1">
            <a:spLocks/>
          </p:cNvSpPr>
          <p:nvPr/>
        </p:nvSpPr>
        <p:spPr>
          <a:xfrm>
            <a:off x="1469171" y="1573796"/>
            <a:ext cx="3657600" cy="64008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>
                <a:solidFill>
                  <a:srgbClr val="FFC000"/>
                </a:solidFill>
                <a:latin typeface="Rockwell" panose="02060603020205020403" pitchFamily="18" charset="0"/>
              </a:rPr>
              <a:t>RHEOSTAT	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0A19B337-8386-4F22-98A2-CD76C068FB8C}"/>
              </a:ext>
            </a:extLst>
          </p:cNvPr>
          <p:cNvSpPr txBox="1">
            <a:spLocks/>
          </p:cNvSpPr>
          <p:nvPr/>
        </p:nvSpPr>
        <p:spPr>
          <a:xfrm>
            <a:off x="493778" y="2555684"/>
            <a:ext cx="5257800" cy="4073237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bg1"/>
                </a:solidFill>
                <a:latin typeface="Nueva Std" panose="020B0503070504090203" pitchFamily="34" charset="0"/>
              </a:rPr>
              <a:t>A rheostat is a variable resistor with two terminals.</a:t>
            </a:r>
          </a:p>
          <a:p>
            <a:pPr marL="0" indent="0">
              <a:buFont typeface="Arial" panose="020B0604020202020204" pitchFamily="34" charset="0"/>
              <a:buNone/>
            </a:pPr>
            <a:br>
              <a:rPr lang="en-US" sz="2400" dirty="0">
                <a:solidFill>
                  <a:schemeClr val="bg1"/>
                </a:solidFill>
                <a:latin typeface="Nueva Std" panose="020B0503070504090203" pitchFamily="34" charset="0"/>
              </a:rPr>
            </a:br>
            <a:endParaRPr lang="en-US" sz="2400" dirty="0">
              <a:solidFill>
                <a:schemeClr val="bg1"/>
              </a:solidFill>
              <a:latin typeface="Nueva Std" panose="020B050307050409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solidFill>
                <a:schemeClr val="bg1"/>
              </a:solidFill>
              <a:latin typeface="Nueva Std" panose="020B0503070504090203" pitchFamily="34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Nueva Std" panose="020B0503070504090203" pitchFamily="34" charset="0"/>
              </a:rPr>
              <a:t>A Rheostat is used to vary the amount of current in the circuit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591878BA-FCEB-46B5-9ED9-3989FB09DDAC}"/>
              </a:ext>
            </a:extLst>
          </p:cNvPr>
          <p:cNvSpPr txBox="1">
            <a:spLocks/>
          </p:cNvSpPr>
          <p:nvPr/>
        </p:nvSpPr>
        <p:spPr>
          <a:xfrm>
            <a:off x="7065230" y="1573796"/>
            <a:ext cx="3657600" cy="64008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>
                <a:solidFill>
                  <a:srgbClr val="FFC000"/>
                </a:solidFill>
                <a:latin typeface="Rockwell" panose="02060603020205020403" pitchFamily="18" charset="0"/>
              </a:rPr>
              <a:t>POTENTIOMETER</a:t>
            </a:r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213F9DAE-4C5B-42AB-8D55-90300F07E68E}"/>
              </a:ext>
            </a:extLst>
          </p:cNvPr>
          <p:cNvSpPr txBox="1">
            <a:spLocks/>
          </p:cNvSpPr>
          <p:nvPr/>
        </p:nvSpPr>
        <p:spPr>
          <a:xfrm>
            <a:off x="6440424" y="2555683"/>
            <a:ext cx="5257800" cy="4073237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bg1"/>
                </a:solidFill>
                <a:latin typeface="Nueva Std" panose="020B0503070504090203" pitchFamily="34" charset="0"/>
              </a:rPr>
              <a:t>A potentiometer is a resistor with three terminals and a sliding contact with an adjustable voltage divider </a:t>
            </a:r>
            <a:br>
              <a:rPr lang="en-US" sz="2400" dirty="0">
                <a:solidFill>
                  <a:schemeClr val="bg1"/>
                </a:solidFill>
                <a:latin typeface="Nueva Std" panose="020B0503070504090203" pitchFamily="34" charset="0"/>
              </a:rPr>
            </a:br>
            <a:br>
              <a:rPr lang="en-US" sz="2400" dirty="0">
                <a:solidFill>
                  <a:schemeClr val="bg1"/>
                </a:solidFill>
                <a:latin typeface="Nueva Std" panose="020B0503070504090203" pitchFamily="34" charset="0"/>
              </a:rPr>
            </a:br>
            <a:endParaRPr lang="en-US" sz="2400" dirty="0">
              <a:solidFill>
                <a:schemeClr val="bg1"/>
              </a:solidFill>
              <a:latin typeface="Nueva Std" panose="020B0503070504090203" pitchFamily="34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Nueva Std" panose="020B0503070504090203" pitchFamily="34" charset="0"/>
              </a:rPr>
              <a:t>A potentiometer used to vary the voltage between the second terminal and one of the outside terminal</a:t>
            </a:r>
          </a:p>
        </p:txBody>
      </p:sp>
    </p:spTree>
    <p:extLst>
      <p:ext uri="{BB962C8B-B14F-4D97-AF65-F5344CB8AC3E}">
        <p14:creationId xmlns:p14="http://schemas.microsoft.com/office/powerpoint/2010/main" val="3007666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2281BFB7-AEEA-49BB-A6E6-C239B5E61DD0}"/>
              </a:ext>
            </a:extLst>
          </p:cNvPr>
          <p:cNvGrpSpPr/>
          <p:nvPr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22" name="Rectangle: Single Corner Snipped 21">
              <a:extLst>
                <a:ext uri="{FF2B5EF4-FFF2-40B4-BE49-F238E27FC236}">
                  <a16:creationId xmlns:a16="http://schemas.microsoft.com/office/drawing/2014/main" id="{CBB39236-0B7C-4035-B426-2A8E9C84C23E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GB" dirty="0"/>
            </a:p>
          </p:txBody>
        </p:sp>
        <p:sp>
          <p:nvSpPr>
            <p:cNvPr id="23" name="Rectangle: Single Corner Snipped 22">
              <a:extLst>
                <a:ext uri="{FF2B5EF4-FFF2-40B4-BE49-F238E27FC236}">
                  <a16:creationId xmlns:a16="http://schemas.microsoft.com/office/drawing/2014/main" id="{CADFBCEC-89B3-4347-91C0-BC5B37D33822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310EF950-9D84-48D7-B76C-6B4AEFFFB8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14307" y="111540"/>
            <a:ext cx="888585" cy="888585"/>
          </a:xfrm>
          <a:prstGeom prst="rect">
            <a:avLst/>
          </a:prstGeom>
        </p:spPr>
      </p:pic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6D32FA7D-E965-47DD-B597-7E0129C042DC}"/>
              </a:ext>
            </a:extLst>
          </p:cNvPr>
          <p:cNvSpPr txBox="1">
            <a:spLocks/>
          </p:cNvSpPr>
          <p:nvPr/>
        </p:nvSpPr>
        <p:spPr>
          <a:xfrm>
            <a:off x="255362" y="538687"/>
            <a:ext cx="9442819" cy="64008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solidFill>
                  <a:srgbClr val="FFC000"/>
                </a:solidFill>
                <a:latin typeface="Rockwell" panose="02060603020205020403" pitchFamily="18" charset="0"/>
              </a:rPr>
              <a:t>LET’S THINK FOR A MOMENT : </a:t>
            </a:r>
          </a:p>
        </p:txBody>
      </p:sp>
      <p:sp>
        <p:nvSpPr>
          <p:cNvPr id="13" name="Shape 183">
            <a:extLst>
              <a:ext uri="{FF2B5EF4-FFF2-40B4-BE49-F238E27FC236}">
                <a16:creationId xmlns:a16="http://schemas.microsoft.com/office/drawing/2014/main" id="{0F12307A-3066-4209-B2B2-2B6A2E2EB074}"/>
              </a:ext>
            </a:extLst>
          </p:cNvPr>
          <p:cNvSpPr txBox="1">
            <a:spLocks/>
          </p:cNvSpPr>
          <p:nvPr/>
        </p:nvSpPr>
        <p:spPr>
          <a:xfrm>
            <a:off x="255362" y="1357409"/>
            <a:ext cx="11527126" cy="496190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IN" dirty="0">
                <a:solidFill>
                  <a:schemeClr val="bg1"/>
                </a:solidFill>
                <a:latin typeface="Nueva Std" panose="020B0503070504090203" pitchFamily="34" charset="0"/>
                <a:ea typeface="Calibri"/>
                <a:cs typeface="Calibri" panose="020F0502020204030204" pitchFamily="34" charset="0"/>
                <a:sym typeface="Calibri"/>
              </a:rPr>
              <a:t>Imagine this..</a:t>
            </a:r>
          </a:p>
          <a:p>
            <a:pPr marL="342900" indent="-342900">
              <a:lnSpc>
                <a:spcPct val="150000"/>
              </a:lnSpc>
              <a:spcBef>
                <a:spcPts val="592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IN" dirty="0">
                <a:solidFill>
                  <a:schemeClr val="bg1"/>
                </a:solidFill>
                <a:latin typeface="Nueva Std" panose="020B0503070504090203" pitchFamily="34" charset="0"/>
                <a:ea typeface="Calibri"/>
                <a:cs typeface="Calibri" panose="020F0502020204030204" pitchFamily="34" charset="0"/>
                <a:sym typeface="Calibri"/>
              </a:rPr>
              <a:t>    You see on the main roads there are numerous number of street lights, and there is no watchman to turn it ON/OFF. But it automatically gets turned ON during evening and OFF in the morning. How does that happen? Which electronic device is used there ?</a:t>
            </a:r>
          </a:p>
          <a:p>
            <a:pPr marL="342900" indent="-342900">
              <a:lnSpc>
                <a:spcPct val="150000"/>
              </a:lnSpc>
              <a:spcBef>
                <a:spcPts val="592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IN" dirty="0">
                <a:solidFill>
                  <a:schemeClr val="bg1"/>
                </a:solidFill>
                <a:latin typeface="Nueva Std" panose="020B0503070504090203" pitchFamily="34" charset="0"/>
                <a:ea typeface="Calibri"/>
                <a:cs typeface="Calibri" panose="020F0502020204030204" pitchFamily="34" charset="0"/>
                <a:sym typeface="Calibri"/>
              </a:rPr>
              <a:t>     HINT:   See what actually differs in Day as compared to Night.</a:t>
            </a:r>
          </a:p>
          <a:p>
            <a:pPr marL="342900" indent="-342900">
              <a:lnSpc>
                <a:spcPct val="150000"/>
              </a:lnSpc>
              <a:spcBef>
                <a:spcPts val="592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IN" dirty="0">
                <a:solidFill>
                  <a:schemeClr val="bg1"/>
                </a:solidFill>
                <a:latin typeface="Nueva Std" panose="020B0503070504090203" pitchFamily="34" charset="0"/>
                <a:ea typeface="Calibri"/>
                <a:cs typeface="Calibri" panose="020F0502020204030204" pitchFamily="34" charset="0"/>
                <a:sym typeface="Calibri"/>
              </a:rPr>
              <a:t>This question leads us to our next electronic device…</a:t>
            </a:r>
          </a:p>
        </p:txBody>
      </p:sp>
    </p:spTree>
    <p:extLst>
      <p:ext uri="{BB962C8B-B14F-4D97-AF65-F5344CB8AC3E}">
        <p14:creationId xmlns:p14="http://schemas.microsoft.com/office/powerpoint/2010/main" val="1816283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774" y="555832"/>
            <a:ext cx="11214100" cy="646331"/>
          </a:xfrm>
        </p:spPr>
        <p:txBody>
          <a:bodyPr/>
          <a:lstStyle/>
          <a:p>
            <a:r>
              <a:rPr lang="en-US" sz="4000" u="sng" dirty="0">
                <a:solidFill>
                  <a:srgbClr val="FFC000"/>
                </a:solidFill>
              </a:rPr>
              <a:t>LDR (Light Dependent Resistors)</a:t>
            </a:r>
            <a:r>
              <a:rPr lang="en-US" sz="4000" dirty="0">
                <a:solidFill>
                  <a:srgbClr val="FFC000"/>
                </a:solidFill>
              </a:rPr>
              <a:t>:</a:t>
            </a:r>
            <a:endParaRPr lang="en-GB" sz="4000" dirty="0">
              <a:solidFill>
                <a:srgbClr val="FFC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4AA4C6-6477-4DEE-AD10-7C3365887EE8}"/>
              </a:ext>
            </a:extLst>
          </p:cNvPr>
          <p:cNvSpPr txBox="1"/>
          <p:nvPr/>
        </p:nvSpPr>
        <p:spPr>
          <a:xfrm>
            <a:off x="476942" y="1646455"/>
            <a:ext cx="720953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IN" sz="2400" dirty="0">
                <a:solidFill>
                  <a:schemeClr val="bg1"/>
                </a:solidFill>
              </a:rPr>
              <a:t>Composed of Cadmium Sulphide(</a:t>
            </a:r>
            <a:r>
              <a:rPr lang="en-IN" sz="2400" dirty="0" err="1">
                <a:solidFill>
                  <a:schemeClr val="bg1"/>
                </a:solidFill>
              </a:rPr>
              <a:t>CdS</a:t>
            </a:r>
            <a:r>
              <a:rPr lang="en-IN" sz="2400" dirty="0">
                <a:solidFill>
                  <a:schemeClr val="bg1"/>
                </a:solidFill>
              </a:rPr>
              <a:t>)</a:t>
            </a:r>
          </a:p>
          <a:p>
            <a:pPr marL="342900" indent="-342900">
              <a:buFontTx/>
              <a:buChar char="-"/>
            </a:pPr>
            <a:endParaRPr lang="en-IN" sz="2400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en-IN" sz="2400" dirty="0">
                <a:solidFill>
                  <a:schemeClr val="bg1"/>
                </a:solidFill>
                <a:ea typeface="Calibri"/>
                <a:cs typeface="Calibri" panose="020F0502020204030204" pitchFamily="34" charset="0"/>
                <a:sym typeface="Calibri"/>
              </a:rPr>
              <a:t>LDRs can respond to change in light intensity by the variation of resistance across its terminals.</a:t>
            </a:r>
          </a:p>
          <a:p>
            <a:pPr marL="342900" indent="-342900">
              <a:buFontTx/>
              <a:buChar char="-"/>
            </a:pPr>
            <a:endParaRPr lang="en-IN" sz="2400" dirty="0">
              <a:solidFill>
                <a:schemeClr val="bg1"/>
              </a:solidFill>
              <a:ea typeface="Calibri"/>
              <a:cs typeface="Calibri" panose="020F0502020204030204" pitchFamily="34" charset="0"/>
              <a:sym typeface="Calibri"/>
            </a:endParaRPr>
          </a:p>
          <a:p>
            <a:pPr marL="342900" indent="-342900">
              <a:buFontTx/>
              <a:buChar char="-"/>
            </a:pPr>
            <a:r>
              <a:rPr lang="en-IN" sz="2400" dirty="0">
                <a:solidFill>
                  <a:schemeClr val="bg1"/>
                </a:solidFill>
                <a:ea typeface="Calibri"/>
                <a:cs typeface="Calibri" panose="020F0502020204030204" pitchFamily="34" charset="0"/>
                <a:sym typeface="Calibri"/>
              </a:rPr>
              <a:t>Increase in light  intensity results in increase in concentration of charge carriers, which in turn increases the conductivity and hence Resistance decreases.</a:t>
            </a:r>
          </a:p>
          <a:p>
            <a:pPr marL="342900" indent="-342900">
              <a:buFontTx/>
              <a:buChar char="-"/>
            </a:pP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10EF950-9D84-48D7-B76C-6B4AEFFFB8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14307" y="111540"/>
            <a:ext cx="888585" cy="888585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349CD39C-3991-4834-AA7F-889853A2D72F}"/>
              </a:ext>
            </a:extLst>
          </p:cNvPr>
          <p:cNvSpPr/>
          <p:nvPr/>
        </p:nvSpPr>
        <p:spPr>
          <a:xfrm>
            <a:off x="195003" y="720436"/>
            <a:ext cx="281939" cy="279689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1" name="Shape 188">
            <a:extLst>
              <a:ext uri="{FF2B5EF4-FFF2-40B4-BE49-F238E27FC236}">
                <a16:creationId xmlns:a16="http://schemas.microsoft.com/office/drawing/2014/main" id="{9C86BEFE-AA6A-4070-A724-C458F8B4388F}"/>
              </a:ext>
            </a:extLst>
          </p:cNvPr>
          <p:cNvPicPr preferRelativeResize="0"/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1362" l="14775" r="10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 rot="15424643">
            <a:off x="8567217" y="4304646"/>
            <a:ext cx="3607559" cy="19565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93402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774" y="555832"/>
            <a:ext cx="11214100" cy="646331"/>
          </a:xfrm>
        </p:spPr>
        <p:txBody>
          <a:bodyPr/>
          <a:lstStyle/>
          <a:p>
            <a:r>
              <a:rPr lang="en-US" sz="4000" u="sng" dirty="0">
                <a:solidFill>
                  <a:srgbClr val="FFC000"/>
                </a:solidFill>
              </a:rPr>
              <a:t>Photo Diodes</a:t>
            </a:r>
            <a:r>
              <a:rPr lang="en-US" sz="4000" dirty="0">
                <a:solidFill>
                  <a:srgbClr val="FFC000"/>
                </a:solidFill>
              </a:rPr>
              <a:t>:</a:t>
            </a:r>
            <a:endParaRPr lang="en-GB" sz="4000" dirty="0">
              <a:solidFill>
                <a:srgbClr val="FFC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4AA4C6-6477-4DEE-AD10-7C3365887EE8}"/>
              </a:ext>
            </a:extLst>
          </p:cNvPr>
          <p:cNvSpPr txBox="1"/>
          <p:nvPr/>
        </p:nvSpPr>
        <p:spPr>
          <a:xfrm>
            <a:off x="476942" y="1646455"/>
            <a:ext cx="720953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IN" sz="2400" dirty="0">
                <a:solidFill>
                  <a:schemeClr val="bg1"/>
                </a:solidFill>
              </a:rPr>
              <a:t>Connected in reverse biased configuration</a:t>
            </a:r>
          </a:p>
          <a:p>
            <a:pPr marL="342900" indent="-342900">
              <a:buFontTx/>
              <a:buChar char="-"/>
            </a:pPr>
            <a:endParaRPr lang="en-IN" sz="2400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en-IN" sz="2400" dirty="0">
                <a:solidFill>
                  <a:schemeClr val="bg1"/>
                </a:solidFill>
                <a:ea typeface="Calibri"/>
                <a:cs typeface="Calibri" panose="020F0502020204030204" pitchFamily="34" charset="0"/>
                <a:sym typeface="Calibri"/>
              </a:rPr>
              <a:t>Most sensitive to IR. ( IR Detector)</a:t>
            </a:r>
          </a:p>
          <a:p>
            <a:pPr marL="342900" indent="-342900">
              <a:buFontTx/>
              <a:buChar char="-"/>
            </a:pPr>
            <a:endParaRPr lang="en-IN" sz="2400" dirty="0">
              <a:solidFill>
                <a:schemeClr val="bg1"/>
              </a:solidFill>
              <a:ea typeface="Calibri"/>
              <a:cs typeface="Calibri" panose="020F0502020204030204" pitchFamily="34" charset="0"/>
              <a:sym typeface="Calibri"/>
            </a:endParaRPr>
          </a:p>
          <a:p>
            <a:pPr marL="342900" indent="-342900">
              <a:buFontTx/>
              <a:buChar char="-"/>
            </a:pPr>
            <a:r>
              <a:rPr lang="en-IN" sz="2400" dirty="0">
                <a:solidFill>
                  <a:schemeClr val="bg1"/>
                </a:solidFill>
                <a:ea typeface="Calibri"/>
                <a:cs typeface="Calibri" panose="020F0502020204030204" pitchFamily="34" charset="0"/>
                <a:sym typeface="Calibri"/>
              </a:rPr>
              <a:t>Considered as Light Dependent Resistor.</a:t>
            </a:r>
          </a:p>
          <a:p>
            <a:pPr marL="342900" indent="-342900">
              <a:buFontTx/>
              <a:buChar char="-"/>
            </a:pPr>
            <a:endParaRPr lang="en-IN" sz="2400" dirty="0">
              <a:solidFill>
                <a:schemeClr val="bg1"/>
              </a:solidFill>
              <a:ea typeface="Calibri"/>
              <a:cs typeface="Calibri" panose="020F0502020204030204" pitchFamily="34" charset="0"/>
              <a:sym typeface="Calibri"/>
            </a:endParaRPr>
          </a:p>
          <a:p>
            <a:pPr marL="342900" indent="-342900">
              <a:buFontTx/>
              <a:buChar char="-"/>
            </a:pPr>
            <a:r>
              <a:rPr lang="en-IN" sz="2400" dirty="0">
                <a:solidFill>
                  <a:schemeClr val="bg1"/>
                </a:solidFill>
                <a:ea typeface="Calibri"/>
                <a:cs typeface="Calibri" panose="020F0502020204030204" pitchFamily="34" charset="0"/>
                <a:sym typeface="Calibri"/>
              </a:rPr>
              <a:t>Disadvantage of LDR: More sensitive to ambient light.</a:t>
            </a:r>
          </a:p>
          <a:p>
            <a:pPr marL="342900" indent="-342900">
              <a:buFontTx/>
              <a:buChar char="-"/>
            </a:pPr>
            <a:endParaRPr lang="en-IN" sz="2400" dirty="0">
              <a:solidFill>
                <a:schemeClr val="bg1"/>
              </a:solidFill>
              <a:ea typeface="Calibri"/>
              <a:cs typeface="Calibri" panose="020F0502020204030204" pitchFamily="34" charset="0"/>
              <a:sym typeface="Calibri"/>
            </a:endParaRPr>
          </a:p>
          <a:p>
            <a:pPr marL="342900" indent="-342900">
              <a:buFontTx/>
              <a:buChar char="-"/>
            </a:pP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10EF950-9D84-48D7-B76C-6B4AEFFFB8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14307" y="111540"/>
            <a:ext cx="888585" cy="888585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349CD39C-3991-4834-AA7F-889853A2D72F}"/>
              </a:ext>
            </a:extLst>
          </p:cNvPr>
          <p:cNvSpPr/>
          <p:nvPr/>
        </p:nvSpPr>
        <p:spPr>
          <a:xfrm>
            <a:off x="195003" y="720436"/>
            <a:ext cx="281939" cy="279689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9" name="Shape 195">
            <a:extLst>
              <a:ext uri="{FF2B5EF4-FFF2-40B4-BE49-F238E27FC236}">
                <a16:creationId xmlns:a16="http://schemas.microsoft.com/office/drawing/2014/main" id="{2BA551E5-593F-4FAC-A2B8-22B01528DCE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24799" y="4354546"/>
            <a:ext cx="3733800" cy="22008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Shape 197">
            <a:extLst>
              <a:ext uri="{FF2B5EF4-FFF2-40B4-BE49-F238E27FC236}">
                <a16:creationId xmlns:a16="http://schemas.microsoft.com/office/drawing/2014/main" id="{48DC7008-E64A-4AF0-93DE-36CED6E8A71D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592132" y="2019104"/>
            <a:ext cx="2622175" cy="11144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79584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774" y="555832"/>
            <a:ext cx="11214100" cy="646331"/>
          </a:xfrm>
        </p:spPr>
        <p:txBody>
          <a:bodyPr/>
          <a:lstStyle/>
          <a:p>
            <a:r>
              <a:rPr lang="en-US" sz="4000" u="sng" dirty="0">
                <a:solidFill>
                  <a:srgbClr val="FFC000"/>
                </a:solidFill>
              </a:rPr>
              <a:t>Integrated Circuits (ICs)</a:t>
            </a:r>
            <a:r>
              <a:rPr lang="en-US" sz="4000" dirty="0">
                <a:solidFill>
                  <a:srgbClr val="FFC000"/>
                </a:solidFill>
              </a:rPr>
              <a:t>:</a:t>
            </a:r>
            <a:endParaRPr lang="en-GB" sz="4000" dirty="0">
              <a:solidFill>
                <a:srgbClr val="FFC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4AA4C6-6477-4DEE-AD10-7C3365887EE8}"/>
              </a:ext>
            </a:extLst>
          </p:cNvPr>
          <p:cNvSpPr txBox="1"/>
          <p:nvPr/>
        </p:nvSpPr>
        <p:spPr>
          <a:xfrm>
            <a:off x="476942" y="1646455"/>
            <a:ext cx="720953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IN" sz="2400" dirty="0">
                <a:solidFill>
                  <a:schemeClr val="bg1"/>
                </a:solidFill>
              </a:rPr>
              <a:t>These are basically electronic circuits on a piece of semiconductor material. </a:t>
            </a:r>
          </a:p>
          <a:p>
            <a:pPr marL="342900" indent="-342900">
              <a:buFontTx/>
              <a:buChar char="-"/>
            </a:pPr>
            <a:endParaRPr lang="en-IN" sz="2400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en-IN" sz="2400" dirty="0">
                <a:solidFill>
                  <a:schemeClr val="bg1"/>
                </a:solidFill>
                <a:ea typeface="Calibri"/>
                <a:cs typeface="Calibri" panose="020F0502020204030204" pitchFamily="34" charset="0"/>
                <a:sym typeface="Calibri"/>
              </a:rPr>
              <a:t>Types :-  </a:t>
            </a:r>
          </a:p>
          <a:p>
            <a:pPr lvl="2"/>
            <a:r>
              <a:rPr lang="en-IN" sz="2400" dirty="0">
                <a:solidFill>
                  <a:schemeClr val="bg1"/>
                </a:solidFill>
                <a:ea typeface="Calibri"/>
                <a:cs typeface="Calibri" panose="020F0502020204030204" pitchFamily="34" charset="0"/>
                <a:sym typeface="Calibri"/>
              </a:rPr>
              <a:t>   1. SSI ( Small Scale Integration )</a:t>
            </a:r>
          </a:p>
          <a:p>
            <a:pPr lvl="2"/>
            <a:r>
              <a:rPr lang="en-IN" sz="2400" dirty="0">
                <a:solidFill>
                  <a:schemeClr val="bg1"/>
                </a:solidFill>
                <a:ea typeface="Calibri"/>
                <a:cs typeface="Calibri" panose="020F0502020204030204" pitchFamily="34" charset="0"/>
                <a:sym typeface="Calibri"/>
              </a:rPr>
              <a:t>   2. MSI ( Medium Scale Integration )</a:t>
            </a:r>
          </a:p>
          <a:p>
            <a:pPr lvl="2"/>
            <a:r>
              <a:rPr lang="en-IN" sz="2400" dirty="0">
                <a:solidFill>
                  <a:schemeClr val="bg1"/>
                </a:solidFill>
                <a:ea typeface="Calibri"/>
                <a:cs typeface="Calibri" panose="020F0502020204030204" pitchFamily="34" charset="0"/>
                <a:sym typeface="Calibri"/>
              </a:rPr>
              <a:t>   3. LSI ( Large Scale Integration )</a:t>
            </a:r>
          </a:p>
          <a:p>
            <a:pPr lvl="2"/>
            <a:r>
              <a:rPr lang="en-IN" sz="2400" dirty="0">
                <a:solidFill>
                  <a:schemeClr val="bg1"/>
                </a:solidFill>
                <a:ea typeface="Calibri"/>
                <a:cs typeface="Calibri" panose="020F0502020204030204" pitchFamily="34" charset="0"/>
                <a:sym typeface="Calibri"/>
              </a:rPr>
              <a:t>   4. VLSI ( Very Large Scale Integration )</a:t>
            </a:r>
          </a:p>
          <a:p>
            <a:r>
              <a:rPr lang="en-IN" sz="2400" dirty="0">
                <a:solidFill>
                  <a:schemeClr val="bg1"/>
                </a:solidFill>
                <a:ea typeface="Calibri"/>
                <a:cs typeface="Calibri" panose="020F0502020204030204" pitchFamily="34" charset="0"/>
                <a:sym typeface="Calibri"/>
              </a:rPr>
              <a:t> </a:t>
            </a:r>
          </a:p>
          <a:p>
            <a:pPr marL="342900" indent="-342900">
              <a:buFontTx/>
              <a:buChar char="-"/>
            </a:pPr>
            <a:r>
              <a:rPr lang="en-IN" sz="2400" dirty="0">
                <a:solidFill>
                  <a:schemeClr val="bg1"/>
                </a:solidFill>
                <a:ea typeface="Calibri"/>
                <a:cs typeface="Calibri" panose="020F0502020204030204" pitchFamily="34" charset="0"/>
                <a:sym typeface="Calibri"/>
              </a:rPr>
              <a:t>They come in various shape and sizes.</a:t>
            </a:r>
          </a:p>
          <a:p>
            <a:pPr marL="342900" indent="-342900">
              <a:buFontTx/>
              <a:buChar char="-"/>
            </a:pP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10EF950-9D84-48D7-B76C-6B4AEFFFB8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14307" y="111540"/>
            <a:ext cx="888585" cy="888585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349CD39C-3991-4834-AA7F-889853A2D72F}"/>
              </a:ext>
            </a:extLst>
          </p:cNvPr>
          <p:cNvSpPr/>
          <p:nvPr/>
        </p:nvSpPr>
        <p:spPr>
          <a:xfrm>
            <a:off x="195003" y="720436"/>
            <a:ext cx="281939" cy="279689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6146" name="Picture 2" descr="Image result for integrated circuit">
            <a:extLst>
              <a:ext uri="{FF2B5EF4-FFF2-40B4-BE49-F238E27FC236}">
                <a16:creationId xmlns:a16="http://schemas.microsoft.com/office/drawing/2014/main" id="{13066AAC-E814-4EE5-B9F6-C5C37508B2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3690" y="1444417"/>
            <a:ext cx="3524184" cy="2644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Image result for integrated circuit">
            <a:extLst>
              <a:ext uri="{FF2B5EF4-FFF2-40B4-BE49-F238E27FC236}">
                <a16:creationId xmlns:a16="http://schemas.microsoft.com/office/drawing/2014/main" id="{5F0304F6-F7C7-4EA6-AFB9-1C401D4D43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3964" y="4324880"/>
            <a:ext cx="3913910" cy="2403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7375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2281BFB7-AEEA-49BB-A6E6-C239B5E61DD0}"/>
              </a:ext>
            </a:extLst>
          </p:cNvPr>
          <p:cNvGrpSpPr/>
          <p:nvPr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22" name="Rectangle: Single Corner Snipped 21">
              <a:extLst>
                <a:ext uri="{FF2B5EF4-FFF2-40B4-BE49-F238E27FC236}">
                  <a16:creationId xmlns:a16="http://schemas.microsoft.com/office/drawing/2014/main" id="{CBB39236-0B7C-4035-B426-2A8E9C84C23E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GB" dirty="0"/>
            </a:p>
          </p:txBody>
        </p:sp>
        <p:sp>
          <p:nvSpPr>
            <p:cNvPr id="23" name="Rectangle: Single Corner Snipped 22">
              <a:extLst>
                <a:ext uri="{FF2B5EF4-FFF2-40B4-BE49-F238E27FC236}">
                  <a16:creationId xmlns:a16="http://schemas.microsoft.com/office/drawing/2014/main" id="{CADFBCEC-89B3-4347-91C0-BC5B37D33822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310EF950-9D84-48D7-B76C-6B4AEFFFB8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14307" y="111540"/>
            <a:ext cx="888585" cy="888585"/>
          </a:xfrm>
          <a:prstGeom prst="rect">
            <a:avLst/>
          </a:prstGeom>
        </p:spPr>
      </p:pic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6D32FA7D-E965-47DD-B597-7E0129C042DC}"/>
              </a:ext>
            </a:extLst>
          </p:cNvPr>
          <p:cNvSpPr txBox="1">
            <a:spLocks/>
          </p:cNvSpPr>
          <p:nvPr/>
        </p:nvSpPr>
        <p:spPr>
          <a:xfrm>
            <a:off x="89108" y="599046"/>
            <a:ext cx="9442819" cy="64008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solidFill>
                  <a:srgbClr val="FFC000"/>
                </a:solidFill>
                <a:latin typeface="Rockwell" panose="02060603020205020403" pitchFamily="18" charset="0"/>
              </a:rPr>
              <a:t>LET’S THINK FOR A MOMENT AGAIN : </a:t>
            </a:r>
          </a:p>
        </p:txBody>
      </p:sp>
      <p:sp>
        <p:nvSpPr>
          <p:cNvPr id="13" name="Shape 183">
            <a:extLst>
              <a:ext uri="{FF2B5EF4-FFF2-40B4-BE49-F238E27FC236}">
                <a16:creationId xmlns:a16="http://schemas.microsoft.com/office/drawing/2014/main" id="{0F12307A-3066-4209-B2B2-2B6A2E2EB074}"/>
              </a:ext>
            </a:extLst>
          </p:cNvPr>
          <p:cNvSpPr txBox="1">
            <a:spLocks/>
          </p:cNvSpPr>
          <p:nvPr/>
        </p:nvSpPr>
        <p:spPr>
          <a:xfrm>
            <a:off x="255361" y="1018270"/>
            <a:ext cx="11527126" cy="496190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0" indent="-34290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None/>
            </a:pPr>
            <a:endParaRPr lang="en-US" spc="300" dirty="0">
              <a:solidFill>
                <a:schemeClr val="lt1"/>
              </a:solidFill>
              <a:latin typeface="Nueva Std" panose="020B0503070504090203" pitchFamily="34" charset="0"/>
              <a:ea typeface="Calibri"/>
              <a:cs typeface="Calibri"/>
              <a:sym typeface="Calibri"/>
            </a:endParaRPr>
          </a:p>
          <a:p>
            <a:pPr marL="342900" lvl="0" indent="-342900">
              <a:lnSpc>
                <a:spcPct val="150000"/>
              </a:lnSpc>
              <a:spcBef>
                <a:spcPts val="592"/>
              </a:spcBef>
              <a:buClr>
                <a:schemeClr val="dk1"/>
              </a:buClr>
              <a:buNone/>
            </a:pPr>
            <a:endParaRPr lang="en-US" spc="300" dirty="0">
              <a:solidFill>
                <a:schemeClr val="lt1"/>
              </a:solidFill>
              <a:latin typeface="Nueva Std" panose="020B0503070504090203" pitchFamily="34" charset="0"/>
              <a:ea typeface="Calibri"/>
              <a:cs typeface="Calibri"/>
              <a:sym typeface="Calibri"/>
            </a:endParaRPr>
          </a:p>
          <a:p>
            <a:pPr marL="342900" lvl="0" indent="-342900">
              <a:lnSpc>
                <a:spcPct val="150000"/>
              </a:lnSpc>
              <a:spcBef>
                <a:spcPts val="592"/>
              </a:spcBef>
              <a:buClr>
                <a:schemeClr val="lt1"/>
              </a:buClr>
              <a:buSzPct val="25000"/>
              <a:buNone/>
            </a:pPr>
            <a:r>
              <a:rPr lang="en-US" spc="300" dirty="0">
                <a:solidFill>
                  <a:schemeClr val="lt1"/>
                </a:solidFill>
                <a:latin typeface="Nueva Std" panose="020B0503070504090203" pitchFamily="34" charset="0"/>
                <a:ea typeface="Calibri"/>
                <a:cs typeface="Calibri"/>
                <a:sym typeface="Calibri"/>
              </a:rPr>
              <a:t>   Our electronic circuit requires a 5 V supply to run. Anything above 5V damages our device. </a:t>
            </a:r>
          </a:p>
          <a:p>
            <a:pPr marL="342900" lvl="0" indent="-342900">
              <a:lnSpc>
                <a:spcPct val="150000"/>
              </a:lnSpc>
              <a:spcBef>
                <a:spcPts val="592"/>
              </a:spcBef>
              <a:buClr>
                <a:schemeClr val="lt1"/>
              </a:buClr>
              <a:buSzPct val="25000"/>
              <a:buNone/>
            </a:pPr>
            <a:r>
              <a:rPr lang="en-US" spc="300" dirty="0">
                <a:solidFill>
                  <a:schemeClr val="lt1"/>
                </a:solidFill>
                <a:latin typeface="Nueva Std" panose="020B0503070504090203" pitchFamily="34" charset="0"/>
                <a:ea typeface="Calibri"/>
                <a:cs typeface="Calibri"/>
                <a:sym typeface="Calibri"/>
              </a:rPr>
              <a:t>But, we are left with only a 9V battery. What do we do?</a:t>
            </a:r>
          </a:p>
          <a:p>
            <a:pPr marL="342900" lvl="0" indent="-342900">
              <a:lnSpc>
                <a:spcPct val="150000"/>
              </a:lnSpc>
              <a:spcBef>
                <a:spcPts val="592"/>
              </a:spcBef>
              <a:buClr>
                <a:schemeClr val="dk1"/>
              </a:buClr>
              <a:buNone/>
            </a:pPr>
            <a:endParaRPr lang="en-US" spc="300" dirty="0">
              <a:solidFill>
                <a:schemeClr val="lt1"/>
              </a:solidFill>
              <a:latin typeface="Nueva Std" panose="020B0503070504090203" pitchFamily="34" charset="0"/>
              <a:ea typeface="Calibri"/>
              <a:cs typeface="Calibri"/>
              <a:sym typeface="Calibri"/>
            </a:endParaRPr>
          </a:p>
          <a:p>
            <a:pPr marL="342900" lvl="0" indent="-342900">
              <a:lnSpc>
                <a:spcPct val="150000"/>
              </a:lnSpc>
              <a:spcBef>
                <a:spcPts val="592"/>
              </a:spcBef>
              <a:buClr>
                <a:schemeClr val="dk1"/>
              </a:buClr>
              <a:buNone/>
            </a:pPr>
            <a:endParaRPr lang="en-US" spc="300" dirty="0">
              <a:solidFill>
                <a:schemeClr val="lt1"/>
              </a:solidFill>
              <a:latin typeface="Nueva Std" panose="020B0503070504090203" pitchFamily="34" charset="0"/>
              <a:ea typeface="Calibri"/>
              <a:cs typeface="Calibri"/>
              <a:sym typeface="Calibri"/>
            </a:endParaRPr>
          </a:p>
          <a:p>
            <a:pPr marL="342900" lvl="0" indent="-342900">
              <a:lnSpc>
                <a:spcPct val="150000"/>
              </a:lnSpc>
              <a:spcBef>
                <a:spcPts val="592"/>
              </a:spcBef>
              <a:buClr>
                <a:schemeClr val="lt1"/>
              </a:buClr>
              <a:buSzPct val="25000"/>
              <a:buNone/>
            </a:pPr>
            <a:r>
              <a:rPr lang="en-US" spc="300" dirty="0">
                <a:solidFill>
                  <a:schemeClr val="lt1"/>
                </a:solidFill>
                <a:latin typeface="Nueva Std" panose="020B0503070504090203" pitchFamily="34" charset="0"/>
                <a:ea typeface="Calibri"/>
                <a:cs typeface="Calibri"/>
                <a:sym typeface="Calibri"/>
              </a:rPr>
              <a:t> </a:t>
            </a:r>
          </a:p>
        </p:txBody>
      </p:sp>
      <p:pic>
        <p:nvPicPr>
          <p:cNvPr id="12290" name="Picture 2" descr="Image result for lets think emoji png">
            <a:extLst>
              <a:ext uri="{FF2B5EF4-FFF2-40B4-BE49-F238E27FC236}">
                <a16:creationId xmlns:a16="http://schemas.microsoft.com/office/drawing/2014/main" id="{90A26B5E-7FEE-43B1-9278-68AF87EA8C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4071" y="4603893"/>
            <a:ext cx="1938975" cy="1938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4652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774" y="555832"/>
            <a:ext cx="11214100" cy="646331"/>
          </a:xfrm>
        </p:spPr>
        <p:txBody>
          <a:bodyPr/>
          <a:lstStyle/>
          <a:p>
            <a:r>
              <a:rPr lang="en-US" sz="4000" u="sng" dirty="0">
                <a:solidFill>
                  <a:srgbClr val="FFC000"/>
                </a:solidFill>
              </a:rPr>
              <a:t>Voltage Regulators (</a:t>
            </a:r>
            <a:r>
              <a:rPr lang="en-US" sz="4000" i="1" u="sng" dirty="0">
                <a:solidFill>
                  <a:srgbClr val="FFC000"/>
                </a:solidFill>
              </a:rPr>
              <a:t>78xx Series</a:t>
            </a:r>
            <a:r>
              <a:rPr lang="en-US" sz="4000" u="sng" dirty="0">
                <a:solidFill>
                  <a:srgbClr val="FFC000"/>
                </a:solidFill>
              </a:rPr>
              <a:t>)</a:t>
            </a:r>
            <a:r>
              <a:rPr lang="en-US" sz="4000" dirty="0">
                <a:solidFill>
                  <a:srgbClr val="FFC000"/>
                </a:solidFill>
              </a:rPr>
              <a:t>:</a:t>
            </a:r>
            <a:endParaRPr lang="en-GB" sz="4000" dirty="0">
              <a:solidFill>
                <a:srgbClr val="FFC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4AA4C6-6477-4DEE-AD10-7C3365887EE8}"/>
              </a:ext>
            </a:extLst>
          </p:cNvPr>
          <p:cNvSpPr txBox="1"/>
          <p:nvPr/>
        </p:nvSpPr>
        <p:spPr>
          <a:xfrm>
            <a:off x="476942" y="1887970"/>
            <a:ext cx="720953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IN" sz="2400" dirty="0">
                <a:solidFill>
                  <a:schemeClr val="bg1"/>
                </a:solidFill>
              </a:rPr>
              <a:t>A constant regulated voltage is obtained from a higher input voltage.</a:t>
            </a:r>
          </a:p>
          <a:p>
            <a:pPr marL="342900" indent="-342900">
              <a:buFontTx/>
              <a:buChar char="-"/>
            </a:pPr>
            <a:endParaRPr lang="en-IN" sz="2400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en-IN" sz="2400" dirty="0">
                <a:solidFill>
                  <a:schemeClr val="bg1"/>
                </a:solidFill>
                <a:ea typeface="Calibri"/>
                <a:cs typeface="Calibri" panose="020F0502020204030204" pitchFamily="34" charset="0"/>
                <a:sym typeface="Calibri"/>
              </a:rPr>
              <a:t>E.g. 7805 gives 5V as output as long as input is between 7V and 35V</a:t>
            </a:r>
          </a:p>
          <a:p>
            <a:r>
              <a:rPr lang="en-IN" sz="2400" dirty="0">
                <a:solidFill>
                  <a:schemeClr val="bg1"/>
                </a:solidFill>
                <a:ea typeface="Calibri"/>
                <a:cs typeface="Calibri" panose="020F0502020204030204" pitchFamily="34" charset="0"/>
                <a:sym typeface="Calibri"/>
              </a:rPr>
              <a:t> </a:t>
            </a:r>
          </a:p>
          <a:p>
            <a:pPr marL="342900" indent="-342900">
              <a:buFontTx/>
              <a:buChar char="-"/>
            </a:pPr>
            <a:r>
              <a:rPr lang="en-IN" sz="2400" dirty="0">
                <a:solidFill>
                  <a:schemeClr val="bg1"/>
                </a:solidFill>
                <a:ea typeface="Calibri"/>
                <a:cs typeface="Calibri" panose="020F0502020204030204" pitchFamily="34" charset="0"/>
                <a:sym typeface="Calibri"/>
              </a:rPr>
              <a:t>The XX denotes the output voltage, for instance 7805 gives 5V, 7812 gives 12V etc. </a:t>
            </a:r>
          </a:p>
          <a:p>
            <a:pPr marL="342900" indent="-342900">
              <a:buFontTx/>
              <a:buChar char="-"/>
            </a:pP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10EF950-9D84-48D7-B76C-6B4AEFFFB8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14307" y="111540"/>
            <a:ext cx="888585" cy="888585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349CD39C-3991-4834-AA7F-889853A2D72F}"/>
              </a:ext>
            </a:extLst>
          </p:cNvPr>
          <p:cNvSpPr/>
          <p:nvPr/>
        </p:nvSpPr>
        <p:spPr>
          <a:xfrm>
            <a:off x="195003" y="720436"/>
            <a:ext cx="281939" cy="279689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9" name="Shape 175">
            <a:extLst>
              <a:ext uri="{FF2B5EF4-FFF2-40B4-BE49-F238E27FC236}">
                <a16:creationId xmlns:a16="http://schemas.microsoft.com/office/drawing/2014/main" id="{4C982314-27F7-4A9C-8967-8E249EE1132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41681" y="4294909"/>
            <a:ext cx="3410430" cy="2451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2E4B2CC-E522-4B21-B4B7-90AD1FD16A7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5345" y="1887970"/>
            <a:ext cx="3106932" cy="2144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767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018" y="215245"/>
            <a:ext cx="11214100" cy="646331"/>
          </a:xfrm>
        </p:spPr>
        <p:txBody>
          <a:bodyPr/>
          <a:lstStyle/>
          <a:p>
            <a:r>
              <a:rPr lang="en-US" sz="4000" i="1" u="sng" dirty="0"/>
              <a:t>Breadboard Connection</a:t>
            </a:r>
            <a:r>
              <a:rPr lang="en-US" sz="4000" i="1" dirty="0"/>
              <a:t>:</a:t>
            </a:r>
            <a:r>
              <a:rPr lang="en-US" sz="4000" i="1" u="sng" dirty="0"/>
              <a:t> </a:t>
            </a:r>
            <a:endParaRPr lang="en-GB" sz="4000" i="1" u="sng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GB" smtClean="0"/>
              <a:pPr/>
              <a:t>27</a:t>
            </a:fld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10EF950-9D84-48D7-B76C-6B4AEFFFB8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14307" y="111540"/>
            <a:ext cx="888585" cy="888585"/>
          </a:xfrm>
          <a:prstGeom prst="rect">
            <a:avLst/>
          </a:prstGeom>
        </p:spPr>
      </p:pic>
      <p:pic>
        <p:nvPicPr>
          <p:cNvPr id="9" name="Shape 89">
            <a:extLst>
              <a:ext uri="{FF2B5EF4-FFF2-40B4-BE49-F238E27FC236}">
                <a16:creationId xmlns:a16="http://schemas.microsoft.com/office/drawing/2014/main" id="{C0D7BF37-0E8C-417E-8B7B-947BEBFD179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69823" y="1774884"/>
            <a:ext cx="10072257" cy="38433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2A09940-B31A-4A8B-AB58-22730C5283C8}"/>
              </a:ext>
            </a:extLst>
          </p:cNvPr>
          <p:cNvCxnSpPr/>
          <p:nvPr/>
        </p:nvCxnSpPr>
        <p:spPr>
          <a:xfrm flipV="1">
            <a:off x="9670480" y="2022763"/>
            <a:ext cx="0" cy="387927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97246BC-3A20-404D-AEC1-5F356DBAFF2D}"/>
              </a:ext>
            </a:extLst>
          </p:cNvPr>
          <p:cNvCxnSpPr>
            <a:cxnSpLocks/>
          </p:cNvCxnSpPr>
          <p:nvPr/>
        </p:nvCxnSpPr>
        <p:spPr>
          <a:xfrm flipV="1">
            <a:off x="9919865" y="2092038"/>
            <a:ext cx="0" cy="49876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BF390C4-3FB6-4AC3-810B-093E884752A2}"/>
              </a:ext>
            </a:extLst>
          </p:cNvPr>
          <p:cNvSpPr txBox="1"/>
          <p:nvPr/>
        </p:nvSpPr>
        <p:spPr>
          <a:xfrm>
            <a:off x="9476516" y="1761029"/>
            <a:ext cx="601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+5V</a:t>
            </a:r>
          </a:p>
        </p:txBody>
      </p:sp>
    </p:spTree>
    <p:extLst>
      <p:ext uri="{BB962C8B-B14F-4D97-AF65-F5344CB8AC3E}">
        <p14:creationId xmlns:p14="http://schemas.microsoft.com/office/powerpoint/2010/main" val="2764441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60" name="Picture 4" descr="Image result for operational amplifier as comparator symbol">
            <a:extLst>
              <a:ext uri="{FF2B5EF4-FFF2-40B4-BE49-F238E27FC236}">
                <a16:creationId xmlns:a16="http://schemas.microsoft.com/office/drawing/2014/main" id="{2C04847F-8FA6-4A69-AFB0-7BCFBE3BB9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7964" y="3429000"/>
            <a:ext cx="5544928" cy="331470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774" y="330219"/>
            <a:ext cx="11214100" cy="1200329"/>
          </a:xfrm>
        </p:spPr>
        <p:txBody>
          <a:bodyPr/>
          <a:lstStyle/>
          <a:p>
            <a:r>
              <a:rPr lang="en-US" sz="4000" u="sng" dirty="0">
                <a:solidFill>
                  <a:srgbClr val="FFC000"/>
                </a:solidFill>
              </a:rPr>
              <a:t>Operational Amplifier (Op-amp)</a:t>
            </a:r>
            <a:br>
              <a:rPr lang="en-US" sz="4000" u="sng" dirty="0">
                <a:solidFill>
                  <a:srgbClr val="FFC000"/>
                </a:solidFill>
              </a:rPr>
            </a:br>
            <a:r>
              <a:rPr lang="en-US" sz="4000" u="sng" dirty="0">
                <a:solidFill>
                  <a:srgbClr val="FFC000"/>
                </a:solidFill>
              </a:rPr>
              <a:t>as Comparator</a:t>
            </a:r>
            <a:r>
              <a:rPr lang="en-US" sz="4000" dirty="0">
                <a:solidFill>
                  <a:srgbClr val="FFC000"/>
                </a:solidFill>
              </a:rPr>
              <a:t>:</a:t>
            </a:r>
            <a:endParaRPr lang="en-GB" sz="4000" dirty="0">
              <a:solidFill>
                <a:srgbClr val="FFC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4AA4C6-6477-4DEE-AD10-7C3365887EE8}"/>
              </a:ext>
            </a:extLst>
          </p:cNvPr>
          <p:cNvSpPr txBox="1"/>
          <p:nvPr/>
        </p:nvSpPr>
        <p:spPr>
          <a:xfrm>
            <a:off x="308301" y="1902023"/>
            <a:ext cx="6208101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IN" sz="2400" dirty="0">
                <a:solidFill>
                  <a:schemeClr val="bg1"/>
                </a:solidFill>
              </a:rPr>
              <a:t>Compares the two input values and gives a high or low as output depending upon which input is higher.</a:t>
            </a:r>
          </a:p>
          <a:p>
            <a:pPr marL="342900" indent="-342900">
              <a:buFontTx/>
              <a:buChar char="-"/>
            </a:pPr>
            <a:endParaRPr lang="en-IN" sz="2400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en-IN" sz="2400" dirty="0">
                <a:solidFill>
                  <a:schemeClr val="bg1"/>
                </a:solidFill>
                <a:ea typeface="Calibri"/>
                <a:cs typeface="Calibri" panose="020F0502020204030204" pitchFamily="34" charset="0"/>
                <a:sym typeface="Calibri"/>
              </a:rPr>
              <a:t>One input is given as constant value (Reference V)</a:t>
            </a:r>
          </a:p>
          <a:p>
            <a:r>
              <a:rPr lang="en-IN" sz="2400" dirty="0">
                <a:solidFill>
                  <a:schemeClr val="bg1"/>
                </a:solidFill>
                <a:ea typeface="Calibri"/>
                <a:cs typeface="Calibri" panose="020F0502020204030204" pitchFamily="34" charset="0"/>
                <a:sym typeface="Calibri"/>
              </a:rPr>
              <a:t> </a:t>
            </a:r>
          </a:p>
          <a:p>
            <a:pPr marL="342900" indent="-342900">
              <a:buFontTx/>
              <a:buChar char="-"/>
            </a:pPr>
            <a:r>
              <a:rPr lang="en-IN" sz="2400" dirty="0">
                <a:solidFill>
                  <a:schemeClr val="bg1"/>
                </a:solidFill>
                <a:ea typeface="Calibri"/>
                <a:cs typeface="Calibri" panose="020F0502020204030204" pitchFamily="34" charset="0"/>
                <a:sym typeface="Calibri"/>
              </a:rPr>
              <a:t>If the given signal has high voltage than the Ref. then output is HIGH, else in the other case its LOW.</a:t>
            </a:r>
          </a:p>
          <a:p>
            <a:pPr marL="342900" indent="-342900">
              <a:buFontTx/>
              <a:buChar char="-"/>
            </a:pP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10EF950-9D84-48D7-B76C-6B4AEFFFB8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14307" y="111540"/>
            <a:ext cx="888585" cy="888585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349CD39C-3991-4834-AA7F-889853A2D72F}"/>
              </a:ext>
            </a:extLst>
          </p:cNvPr>
          <p:cNvSpPr/>
          <p:nvPr/>
        </p:nvSpPr>
        <p:spPr>
          <a:xfrm>
            <a:off x="167332" y="512968"/>
            <a:ext cx="281939" cy="279689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19458" name="Picture 2" descr="Image result for operational amplifier as comparator symbol">
            <a:extLst>
              <a:ext uri="{FF2B5EF4-FFF2-40B4-BE49-F238E27FC236}">
                <a16:creationId xmlns:a16="http://schemas.microsoft.com/office/drawing/2014/main" id="{1A6793D6-CBA7-455F-BC42-E73A59756E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2804" y="1055511"/>
            <a:ext cx="3862920" cy="2022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1044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10EF950-9D84-48D7-B76C-6B4AEFFFB8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14307" y="111540"/>
            <a:ext cx="888585" cy="888585"/>
          </a:xfrm>
          <a:prstGeom prst="rect">
            <a:avLst/>
          </a:prstGeom>
        </p:spPr>
      </p:pic>
      <p:sp>
        <p:nvSpPr>
          <p:cNvPr id="10" name="Title 6">
            <a:extLst>
              <a:ext uri="{FF2B5EF4-FFF2-40B4-BE49-F238E27FC236}">
                <a16:creationId xmlns:a16="http://schemas.microsoft.com/office/drawing/2014/main" id="{C33675EC-DC1D-4927-86F7-7A1960114C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018" y="215245"/>
            <a:ext cx="11214100" cy="646331"/>
          </a:xfrm>
        </p:spPr>
        <p:txBody>
          <a:bodyPr/>
          <a:lstStyle/>
          <a:p>
            <a:r>
              <a:rPr lang="en-US" sz="4000" i="1" u="sng" dirty="0"/>
              <a:t>Properties of Comparator</a:t>
            </a:r>
            <a:r>
              <a:rPr lang="en-US" sz="4000" i="1" dirty="0"/>
              <a:t>:</a:t>
            </a:r>
            <a:r>
              <a:rPr lang="en-US" sz="4000" i="1" u="sng" dirty="0"/>
              <a:t> </a:t>
            </a:r>
            <a:endParaRPr lang="en-GB" sz="4000" i="1" u="sng" dirty="0"/>
          </a:p>
        </p:txBody>
      </p:sp>
      <p:pic>
        <p:nvPicPr>
          <p:cNvPr id="11" name="Shape 260">
            <a:extLst>
              <a:ext uri="{FF2B5EF4-FFF2-40B4-BE49-F238E27FC236}">
                <a16:creationId xmlns:a16="http://schemas.microsoft.com/office/drawing/2014/main" id="{36B461E2-37F8-4797-9232-DC7914D35AA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82398" y="1199849"/>
            <a:ext cx="5105399" cy="3452813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Shape 261">
            <a:extLst>
              <a:ext uri="{FF2B5EF4-FFF2-40B4-BE49-F238E27FC236}">
                <a16:creationId xmlns:a16="http://schemas.microsoft.com/office/drawing/2014/main" id="{7CA349FC-3419-4F7B-A2DF-9E8C99A9F6F3}"/>
              </a:ext>
            </a:extLst>
          </p:cNvPr>
          <p:cNvSpPr/>
          <p:nvPr/>
        </p:nvSpPr>
        <p:spPr>
          <a:xfrm>
            <a:off x="725285" y="1199848"/>
            <a:ext cx="4539441" cy="356611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R="0" lvl="0" algn="l" rtl="0"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-IN" sz="2800" b="1" i="0" u="none" strike="noStrike" cap="none" baseline="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- If V</a:t>
            </a:r>
            <a:r>
              <a:rPr lang="en-IN" sz="2800" b="1" i="0" u="none" strike="noStrike" cap="none" baseline="-250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+</a:t>
            </a:r>
            <a:r>
              <a:rPr lang="en-IN" sz="2800" b="1" i="0" u="none" strike="noStrike" cap="none" baseline="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&gt; V</a:t>
            </a:r>
            <a:r>
              <a:rPr lang="en-IN" sz="3600" b="1" i="0" u="none" strike="noStrike" cap="none" baseline="-250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-</a:t>
            </a:r>
            <a:r>
              <a:rPr lang="en-IN" sz="2800" b="1" i="0" u="none" strike="noStrike" cap="none" baseline="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then V</a:t>
            </a:r>
            <a:r>
              <a:rPr lang="en-IN" sz="2800" b="1" i="0" u="none" strike="noStrike" cap="none" baseline="-250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o</a:t>
            </a:r>
            <a:r>
              <a:rPr lang="en-IN" sz="2800" b="1" i="0" u="none" strike="noStrike" cap="none" baseline="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=V</a:t>
            </a:r>
            <a:r>
              <a:rPr lang="en-IN" sz="2800" b="1" i="0" u="none" strike="noStrike" cap="none" baseline="-250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cc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IN" sz="2800" b="1" i="0" u="none" strike="noStrike" cap="none" baseline="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(Digital High 1 output)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endParaRPr sz="2800" b="1" i="0" u="none" strike="noStrike" cap="none" baseline="0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None/>
            </a:pPr>
            <a:endParaRPr sz="2800" b="1" i="0" u="none" strike="noStrike" cap="none" baseline="0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None/>
            </a:pPr>
            <a:endParaRPr sz="2800" b="1" i="0" u="none" strike="noStrike" cap="none" baseline="0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None/>
            </a:pPr>
            <a:endParaRPr sz="2800" b="1" i="0" u="none" strike="noStrike" cap="none" baseline="0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R="0" lvl="0" algn="l" rtl="0"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-IN" sz="28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- </a:t>
            </a:r>
            <a:r>
              <a:rPr lang="en-IN" sz="2800" b="1" i="0" u="none" strike="noStrike" cap="none" baseline="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If V</a:t>
            </a:r>
            <a:r>
              <a:rPr lang="en-IN" sz="2800" b="1" i="0" u="none" strike="noStrike" cap="none" baseline="-250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+</a:t>
            </a:r>
            <a:r>
              <a:rPr lang="en-IN" sz="2800" b="1" i="0" u="none" strike="noStrike" cap="none" baseline="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&lt; V</a:t>
            </a:r>
            <a:r>
              <a:rPr lang="en-IN" sz="2800" b="1" i="0" u="none" strike="noStrike" cap="none" baseline="-250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-</a:t>
            </a:r>
            <a:r>
              <a:rPr lang="en-IN" sz="2800" b="1" i="0" u="none" strike="noStrike" cap="none" baseline="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then V</a:t>
            </a:r>
            <a:r>
              <a:rPr lang="en-IN" sz="2800" b="1" i="0" u="none" strike="noStrike" cap="none" baseline="-250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o</a:t>
            </a:r>
            <a:r>
              <a:rPr lang="en-IN" sz="2800" b="1" i="0" u="none" strike="noStrike" cap="none" baseline="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=0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IN" sz="2800" b="1" i="0" u="none" strike="noStrike" cap="none" baseline="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(Digital Low 0 output)</a:t>
            </a:r>
          </a:p>
        </p:txBody>
      </p:sp>
      <p:pic>
        <p:nvPicPr>
          <p:cNvPr id="13" name="Shape 263">
            <a:extLst>
              <a:ext uri="{FF2B5EF4-FFF2-40B4-BE49-F238E27FC236}">
                <a16:creationId xmlns:a16="http://schemas.microsoft.com/office/drawing/2014/main" id="{096E61D8-0487-4DF9-B22D-85CA3FEBF7FA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00200" y="5104235"/>
            <a:ext cx="3015762" cy="1400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Shape 265">
            <a:extLst>
              <a:ext uri="{FF2B5EF4-FFF2-40B4-BE49-F238E27FC236}">
                <a16:creationId xmlns:a16="http://schemas.microsoft.com/office/drawing/2014/main" id="{227C51A2-9ED1-4D6E-9F95-3FC235815A23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070667" y="5161467"/>
            <a:ext cx="2673691" cy="12857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29607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2281BFB7-AEEA-49BB-A6E6-C239B5E61DD0}"/>
              </a:ext>
            </a:extLst>
          </p:cNvPr>
          <p:cNvGrpSpPr/>
          <p:nvPr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22" name="Rectangle: Single Corner Snipped 21">
              <a:extLst>
                <a:ext uri="{FF2B5EF4-FFF2-40B4-BE49-F238E27FC236}">
                  <a16:creationId xmlns:a16="http://schemas.microsoft.com/office/drawing/2014/main" id="{CBB39236-0B7C-4035-B426-2A8E9C84C23E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GB" dirty="0"/>
            </a:p>
          </p:txBody>
        </p:sp>
        <p:sp>
          <p:nvSpPr>
            <p:cNvPr id="23" name="Rectangle: Single Corner Snipped 22">
              <a:extLst>
                <a:ext uri="{FF2B5EF4-FFF2-40B4-BE49-F238E27FC236}">
                  <a16:creationId xmlns:a16="http://schemas.microsoft.com/office/drawing/2014/main" id="{CADFBCEC-89B3-4347-91C0-BC5B37D33822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310EF950-9D84-48D7-B76C-6B4AEFFFB8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14307" y="111540"/>
            <a:ext cx="888585" cy="888585"/>
          </a:xfrm>
          <a:prstGeom prst="rect">
            <a:avLst/>
          </a:prstGeom>
        </p:spPr>
      </p:pic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6D32FA7D-E965-47DD-B597-7E0129C042DC}"/>
              </a:ext>
            </a:extLst>
          </p:cNvPr>
          <p:cNvSpPr txBox="1">
            <a:spLocks/>
          </p:cNvSpPr>
          <p:nvPr/>
        </p:nvSpPr>
        <p:spPr>
          <a:xfrm>
            <a:off x="255362" y="538687"/>
            <a:ext cx="9442819" cy="64008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solidFill>
                  <a:srgbClr val="FFC000"/>
                </a:solidFill>
                <a:latin typeface="Rockwell" panose="02060603020205020403" pitchFamily="18" charset="0"/>
              </a:rPr>
              <a:t>Before Starting : </a:t>
            </a:r>
          </a:p>
        </p:txBody>
      </p:sp>
      <p:sp>
        <p:nvSpPr>
          <p:cNvPr id="13" name="Shape 183">
            <a:extLst>
              <a:ext uri="{FF2B5EF4-FFF2-40B4-BE49-F238E27FC236}">
                <a16:creationId xmlns:a16="http://schemas.microsoft.com/office/drawing/2014/main" id="{0F12307A-3066-4209-B2B2-2B6A2E2EB074}"/>
              </a:ext>
            </a:extLst>
          </p:cNvPr>
          <p:cNvSpPr txBox="1">
            <a:spLocks/>
          </p:cNvSpPr>
          <p:nvPr/>
        </p:nvSpPr>
        <p:spPr>
          <a:xfrm>
            <a:off x="1363726" y="2091700"/>
            <a:ext cx="11527126" cy="496190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IN" dirty="0">
                <a:solidFill>
                  <a:schemeClr val="bg1"/>
                </a:solidFill>
                <a:latin typeface="Nueva Std" panose="020B0503070504090203" pitchFamily="34" charset="0"/>
                <a:ea typeface="Calibri"/>
                <a:cs typeface="Calibri" panose="020F0502020204030204" pitchFamily="34" charset="0"/>
                <a:sym typeface="Calibri"/>
              </a:rPr>
              <a:t>Lets first go through these three devices / components</a:t>
            </a:r>
          </a:p>
          <a:p>
            <a:pPr marL="342900" indent="-342900">
              <a:lnSpc>
                <a:spcPct val="20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IN" dirty="0">
                <a:solidFill>
                  <a:schemeClr val="bg1"/>
                </a:solidFill>
                <a:latin typeface="Nueva Std" panose="020B0503070504090203" pitchFamily="34" charset="0"/>
                <a:ea typeface="Calibri"/>
                <a:cs typeface="Calibri" panose="020F0502020204030204" pitchFamily="34" charset="0"/>
                <a:sym typeface="Calibri"/>
              </a:rPr>
              <a:t>					1.  Breadboard</a:t>
            </a:r>
          </a:p>
          <a:p>
            <a:pPr marL="342900" indent="-342900">
              <a:lnSpc>
                <a:spcPct val="20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IN" dirty="0">
                <a:solidFill>
                  <a:schemeClr val="bg1"/>
                </a:solidFill>
                <a:latin typeface="Nueva Std" panose="020B0503070504090203" pitchFamily="34" charset="0"/>
                <a:ea typeface="Calibri"/>
                <a:cs typeface="Calibri" panose="020F0502020204030204" pitchFamily="34" charset="0"/>
                <a:sym typeface="Calibri"/>
              </a:rPr>
              <a:t>					2. </a:t>
            </a:r>
            <a:r>
              <a:rPr lang="en-IN" dirty="0" err="1">
                <a:solidFill>
                  <a:schemeClr val="bg1"/>
                </a:solidFill>
                <a:latin typeface="Nueva Std" panose="020B0503070504090203" pitchFamily="34" charset="0"/>
                <a:ea typeface="Calibri"/>
                <a:cs typeface="Calibri" panose="020F0502020204030204" pitchFamily="34" charset="0"/>
                <a:sym typeface="Calibri"/>
              </a:rPr>
              <a:t>Multimeter</a:t>
            </a:r>
            <a:endParaRPr lang="en-IN" dirty="0">
              <a:solidFill>
                <a:schemeClr val="bg1"/>
              </a:solidFill>
              <a:latin typeface="Nueva Std" panose="020B0503070504090203" pitchFamily="34" charset="0"/>
              <a:ea typeface="Calibri"/>
              <a:cs typeface="Calibri" panose="020F0502020204030204" pitchFamily="34" charset="0"/>
              <a:sym typeface="Calibri"/>
            </a:endParaRPr>
          </a:p>
          <a:p>
            <a:pPr marL="342900" indent="-342900">
              <a:lnSpc>
                <a:spcPct val="20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IN" dirty="0">
                <a:solidFill>
                  <a:schemeClr val="bg1"/>
                </a:solidFill>
                <a:latin typeface="Nueva Std" panose="020B0503070504090203" pitchFamily="34" charset="0"/>
                <a:ea typeface="Calibri"/>
                <a:cs typeface="Calibri" panose="020F0502020204030204" pitchFamily="34" charset="0"/>
                <a:sym typeface="Calibri"/>
              </a:rPr>
              <a:t>					3. PCBs</a:t>
            </a:r>
          </a:p>
        </p:txBody>
      </p:sp>
    </p:spTree>
    <p:extLst>
      <p:ext uri="{BB962C8B-B14F-4D97-AF65-F5344CB8AC3E}">
        <p14:creationId xmlns:p14="http://schemas.microsoft.com/office/powerpoint/2010/main" val="2538479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774" y="330219"/>
            <a:ext cx="2922153" cy="646331"/>
          </a:xfrm>
        </p:spPr>
        <p:txBody>
          <a:bodyPr/>
          <a:lstStyle/>
          <a:p>
            <a:r>
              <a:rPr lang="en-US" sz="4000" u="sng" dirty="0">
                <a:solidFill>
                  <a:srgbClr val="FFC000"/>
                </a:solidFill>
              </a:rPr>
              <a:t>LM358 IC</a:t>
            </a:r>
            <a:r>
              <a:rPr lang="en-US" sz="4000" dirty="0">
                <a:solidFill>
                  <a:srgbClr val="FFC000"/>
                </a:solidFill>
              </a:rPr>
              <a:t>:</a:t>
            </a:r>
            <a:endParaRPr lang="en-GB" sz="4000" dirty="0">
              <a:solidFill>
                <a:srgbClr val="FFC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4AA4C6-6477-4DEE-AD10-7C3365887EE8}"/>
              </a:ext>
            </a:extLst>
          </p:cNvPr>
          <p:cNvSpPr txBox="1"/>
          <p:nvPr/>
        </p:nvSpPr>
        <p:spPr>
          <a:xfrm>
            <a:off x="349863" y="1167615"/>
            <a:ext cx="804599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IN" sz="2400" dirty="0">
                <a:solidFill>
                  <a:schemeClr val="bg1"/>
                </a:solidFill>
              </a:rPr>
              <a:t>Op-amp IC.</a:t>
            </a:r>
          </a:p>
          <a:p>
            <a:pPr marL="342900" indent="-342900">
              <a:buFontTx/>
              <a:buChar char="-"/>
            </a:pPr>
            <a:endParaRPr lang="en-IN" sz="2400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en-IN" sz="2400" dirty="0">
                <a:solidFill>
                  <a:schemeClr val="bg1"/>
                </a:solidFill>
                <a:ea typeface="Calibri"/>
                <a:cs typeface="Calibri" panose="020F0502020204030204" pitchFamily="34" charset="0"/>
                <a:sym typeface="Calibri"/>
              </a:rPr>
              <a:t>Dual Comparator, i.e. has two op-amps that can act as comparator inside the casing. </a:t>
            </a:r>
          </a:p>
          <a:p>
            <a:endParaRPr lang="en-IN" sz="2400" dirty="0">
              <a:solidFill>
                <a:schemeClr val="bg1"/>
              </a:solidFill>
              <a:ea typeface="Calibri"/>
              <a:cs typeface="Calibri" panose="020F0502020204030204" pitchFamily="34" charset="0"/>
              <a:sym typeface="Calibri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10EF950-9D84-48D7-B76C-6B4AEFFFB8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14307" y="111540"/>
            <a:ext cx="888585" cy="888585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349CD39C-3991-4834-AA7F-889853A2D72F}"/>
              </a:ext>
            </a:extLst>
          </p:cNvPr>
          <p:cNvSpPr/>
          <p:nvPr/>
        </p:nvSpPr>
        <p:spPr>
          <a:xfrm>
            <a:off x="167332" y="512968"/>
            <a:ext cx="281939" cy="279689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9" name="Shape 272">
            <a:extLst>
              <a:ext uri="{FF2B5EF4-FFF2-40B4-BE49-F238E27FC236}">
                <a16:creationId xmlns:a16="http://schemas.microsoft.com/office/drawing/2014/main" id="{DD597623-6253-4697-8651-09E1970168F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88417" y="3218736"/>
            <a:ext cx="6034110" cy="348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30" name="Picture 2" descr="LM358 IC Chip">
            <a:extLst>
              <a:ext uri="{FF2B5EF4-FFF2-40B4-BE49-F238E27FC236}">
                <a16:creationId xmlns:a16="http://schemas.microsoft.com/office/drawing/2014/main" id="{EE45CBD3-9076-4880-A635-716814A2EA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8291" y="4109809"/>
            <a:ext cx="2421698" cy="2212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3451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1593" y="1812655"/>
            <a:ext cx="4598553" cy="1200329"/>
          </a:xfrm>
        </p:spPr>
        <p:txBody>
          <a:bodyPr/>
          <a:lstStyle/>
          <a:p>
            <a:r>
              <a:rPr lang="en-US" sz="4000" u="sng" dirty="0">
                <a:solidFill>
                  <a:srgbClr val="FFC000"/>
                </a:solidFill>
              </a:rPr>
              <a:t>TODAYS MAIN TASK</a:t>
            </a:r>
            <a:endParaRPr lang="en-GB" sz="4000" dirty="0">
              <a:solidFill>
                <a:srgbClr val="FFC00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10EF950-9D84-48D7-B76C-6B4AEFFFB8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14307" y="111540"/>
            <a:ext cx="888585" cy="888585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349CD39C-3991-4834-AA7F-889853A2D72F}"/>
              </a:ext>
            </a:extLst>
          </p:cNvPr>
          <p:cNvSpPr/>
          <p:nvPr/>
        </p:nvSpPr>
        <p:spPr>
          <a:xfrm>
            <a:off x="371459" y="1981550"/>
            <a:ext cx="281939" cy="279689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" name="Shape 183">
            <a:extLst>
              <a:ext uri="{FF2B5EF4-FFF2-40B4-BE49-F238E27FC236}">
                <a16:creationId xmlns:a16="http://schemas.microsoft.com/office/drawing/2014/main" id="{64A59E6A-3AC4-4FCC-9D1E-16E2022E769F}"/>
              </a:ext>
            </a:extLst>
          </p:cNvPr>
          <p:cNvSpPr txBox="1">
            <a:spLocks/>
          </p:cNvSpPr>
          <p:nvPr/>
        </p:nvSpPr>
        <p:spPr>
          <a:xfrm>
            <a:off x="1399238" y="2828836"/>
            <a:ext cx="8312797" cy="120032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IN" sz="4400" dirty="0">
                <a:solidFill>
                  <a:schemeClr val="bg1"/>
                </a:solidFill>
                <a:latin typeface="Nueva Std" panose="020B0503070504090203" pitchFamily="34" charset="0"/>
                <a:ea typeface="Calibri"/>
                <a:cs typeface="Calibri" panose="020F0502020204030204" pitchFamily="34" charset="0"/>
                <a:sym typeface="Calibri"/>
              </a:rPr>
              <a:t>“Square Wave Generation using op-amp”</a:t>
            </a:r>
          </a:p>
        </p:txBody>
      </p:sp>
    </p:spTree>
    <p:extLst>
      <p:ext uri="{BB962C8B-B14F-4D97-AF65-F5344CB8AC3E}">
        <p14:creationId xmlns:p14="http://schemas.microsoft.com/office/powerpoint/2010/main" val="215358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EB28A3D-1CF9-4F59-A396-77A599C10D31}"/>
              </a:ext>
            </a:extLst>
          </p:cNvPr>
          <p:cNvSpPr txBox="1"/>
          <p:nvPr/>
        </p:nvSpPr>
        <p:spPr>
          <a:xfrm>
            <a:off x="817362" y="2167670"/>
            <a:ext cx="620810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IN" sz="2400" dirty="0">
                <a:solidFill>
                  <a:schemeClr val="bg1"/>
                </a:solidFill>
              </a:rPr>
              <a:t>Also known as </a:t>
            </a:r>
            <a:r>
              <a:rPr lang="en-IN" sz="2400" dirty="0" err="1">
                <a:solidFill>
                  <a:schemeClr val="bg1"/>
                </a:solidFill>
              </a:rPr>
              <a:t>astable</a:t>
            </a:r>
            <a:r>
              <a:rPr lang="en-IN" sz="2400" dirty="0">
                <a:solidFill>
                  <a:schemeClr val="bg1"/>
                </a:solidFill>
              </a:rPr>
              <a:t> </a:t>
            </a:r>
            <a:r>
              <a:rPr lang="en-IN" sz="2400" dirty="0" err="1">
                <a:solidFill>
                  <a:schemeClr val="bg1"/>
                </a:solidFill>
              </a:rPr>
              <a:t>multivibrator</a:t>
            </a:r>
            <a:endParaRPr lang="en-IN" sz="2400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endParaRPr lang="en-IN" sz="2400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en-IN" sz="2400" dirty="0">
                <a:solidFill>
                  <a:schemeClr val="bg1"/>
                </a:solidFill>
                <a:ea typeface="Calibri"/>
                <a:cs typeface="Calibri" panose="020F0502020204030204" pitchFamily="34" charset="0"/>
                <a:sym typeface="Calibri"/>
              </a:rPr>
              <a:t>Same as SCHIMIT TRIGGER circuit in which ref. voltage is given from the output. </a:t>
            </a:r>
          </a:p>
          <a:p>
            <a:pPr marL="342900" indent="-342900">
              <a:buFontTx/>
              <a:buChar char="-"/>
            </a:pPr>
            <a:endParaRPr lang="en-IN" sz="2400" dirty="0">
              <a:solidFill>
                <a:schemeClr val="bg1"/>
              </a:solidFill>
            </a:endParaRPr>
          </a:p>
        </p:txBody>
      </p:sp>
      <p:sp>
        <p:nvSpPr>
          <p:cNvPr id="6" name="Title 6">
            <a:extLst>
              <a:ext uri="{FF2B5EF4-FFF2-40B4-BE49-F238E27FC236}">
                <a16:creationId xmlns:a16="http://schemas.microsoft.com/office/drawing/2014/main" id="{9BB92574-3B4D-481A-9E0B-3657C9660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627" y="413344"/>
            <a:ext cx="6787573" cy="1754326"/>
          </a:xfrm>
        </p:spPr>
        <p:txBody>
          <a:bodyPr/>
          <a:lstStyle/>
          <a:p>
            <a:r>
              <a:rPr lang="en-US" sz="4000" u="sng" dirty="0">
                <a:solidFill>
                  <a:srgbClr val="FFC000"/>
                </a:solidFill>
              </a:rPr>
              <a:t>SQUARE WAVE GENERATOR USING OPAMP</a:t>
            </a:r>
            <a:endParaRPr lang="en-GB" sz="4000" dirty="0">
              <a:solidFill>
                <a:srgbClr val="FFC000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71A22B4-541E-4E3C-A533-7076799E1296}"/>
              </a:ext>
            </a:extLst>
          </p:cNvPr>
          <p:cNvSpPr/>
          <p:nvPr/>
        </p:nvSpPr>
        <p:spPr>
          <a:xfrm>
            <a:off x="177493" y="582239"/>
            <a:ext cx="281939" cy="279689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D705FD8-A776-4582-AD9A-902B210D2A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14307" y="111540"/>
            <a:ext cx="888585" cy="888585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517C451B-24A9-4B40-B643-64D634FFDC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37477" y="5233625"/>
            <a:ext cx="6104659" cy="1350818"/>
          </a:xfrm>
          <a:prstGeom prst="rect">
            <a:avLst/>
          </a:prstGeom>
        </p:spPr>
      </p:pic>
      <p:sp>
        <p:nvSpPr>
          <p:cNvPr id="13" name="Title 6">
            <a:extLst>
              <a:ext uri="{FF2B5EF4-FFF2-40B4-BE49-F238E27FC236}">
                <a16:creationId xmlns:a16="http://schemas.microsoft.com/office/drawing/2014/main" id="{935B9953-1C5E-499C-AA3A-2ECE60480D4F}"/>
              </a:ext>
            </a:extLst>
          </p:cNvPr>
          <p:cNvSpPr txBox="1">
            <a:spLocks/>
          </p:cNvSpPr>
          <p:nvPr/>
        </p:nvSpPr>
        <p:spPr>
          <a:xfrm>
            <a:off x="3033184" y="5594361"/>
            <a:ext cx="2218650" cy="646331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3200" b="1" kern="1200" spc="-7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i="1" u="sng" dirty="0"/>
              <a:t>Output: </a:t>
            </a:r>
          </a:p>
        </p:txBody>
      </p:sp>
    </p:spTree>
    <p:extLst>
      <p:ext uri="{BB962C8B-B14F-4D97-AF65-F5344CB8AC3E}">
        <p14:creationId xmlns:p14="http://schemas.microsoft.com/office/powerpoint/2010/main" val="42702992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6E1C5E7-430C-4F71-AB57-B00268717EE1}"/>
              </a:ext>
            </a:extLst>
          </p:cNvPr>
          <p:cNvSpPr/>
          <p:nvPr/>
        </p:nvSpPr>
        <p:spPr>
          <a:xfrm>
            <a:off x="459432" y="1662545"/>
            <a:ext cx="6855768" cy="50223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itle 6">
            <a:extLst>
              <a:ext uri="{FF2B5EF4-FFF2-40B4-BE49-F238E27FC236}">
                <a16:creationId xmlns:a16="http://schemas.microsoft.com/office/drawing/2014/main" id="{9BB92574-3B4D-481A-9E0B-3657C9660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627" y="413344"/>
            <a:ext cx="6787573" cy="1754326"/>
          </a:xfrm>
        </p:spPr>
        <p:txBody>
          <a:bodyPr/>
          <a:lstStyle/>
          <a:p>
            <a:r>
              <a:rPr lang="en-US" sz="4000" u="sng" dirty="0">
                <a:solidFill>
                  <a:srgbClr val="FFC000"/>
                </a:solidFill>
              </a:rPr>
              <a:t>SQUARE WAVE GENERATOR USING OPAMP</a:t>
            </a:r>
            <a:endParaRPr lang="en-GB" sz="4000" dirty="0">
              <a:solidFill>
                <a:srgbClr val="FFC000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71A22B4-541E-4E3C-A533-7076799E1296}"/>
              </a:ext>
            </a:extLst>
          </p:cNvPr>
          <p:cNvSpPr/>
          <p:nvPr/>
        </p:nvSpPr>
        <p:spPr>
          <a:xfrm>
            <a:off x="177493" y="582239"/>
            <a:ext cx="281939" cy="279689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D705FD8-A776-4582-AD9A-902B210D2A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14307" y="111540"/>
            <a:ext cx="888585" cy="88858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4A7F7C1-F8C5-458D-9B9F-94BEA73768D1}"/>
                  </a:ext>
                </a:extLst>
              </p:cNvPr>
              <p:cNvSpPr txBox="1"/>
              <p:nvPr/>
            </p:nvSpPr>
            <p:spPr>
              <a:xfrm>
                <a:off x="8614508" y="3699472"/>
                <a:ext cx="3716044" cy="127118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IN" sz="5400" dirty="0">
                    <a:solidFill>
                      <a:schemeClr val="bg1"/>
                    </a:solidFill>
                    <a:ea typeface="Calibri"/>
                    <a:cs typeface="Calibri" panose="020F0502020204030204" pitchFamily="34" charset="0"/>
                    <a:sym typeface="Calibri"/>
                  </a:rPr>
                  <a:t>f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5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fPr>
                      <m:num>
                        <m:r>
                          <a:rPr lang="en-IN" sz="5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IN" sz="5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2</m:t>
                        </m:r>
                        <m:r>
                          <a:rPr lang="en-IN" sz="5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𝑅</m:t>
                        </m:r>
                        <m:r>
                          <a:rPr lang="en-IN" sz="5400" b="0" i="1" baseline="-2500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1</m:t>
                        </m:r>
                        <m:r>
                          <a:rPr lang="en-IN" sz="5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𝐶</m:t>
                        </m:r>
                      </m:den>
                    </m:f>
                  </m:oMath>
                </a14:m>
                <a:r>
                  <a:rPr lang="en-IN" sz="5400" dirty="0">
                    <a:solidFill>
                      <a:schemeClr val="bg1"/>
                    </a:solidFill>
                    <a:ea typeface="Calibri"/>
                    <a:cs typeface="Calibri" panose="020F0502020204030204" pitchFamily="34" charset="0"/>
                    <a:sym typeface="Calibri"/>
                  </a:rPr>
                  <a:t> 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4A7F7C1-F8C5-458D-9B9F-94BEA73768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4508" y="3699472"/>
                <a:ext cx="3716044" cy="1271182"/>
              </a:xfrm>
              <a:prstGeom prst="rect">
                <a:avLst/>
              </a:prstGeom>
              <a:blipFill>
                <a:blip r:embed="rId3"/>
                <a:stretch>
                  <a:fillRect l="-8689" t="-1442" b="-1346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5512365C-AB84-4D01-B07E-ACDBB2C9FD00}"/>
              </a:ext>
            </a:extLst>
          </p:cNvPr>
          <p:cNvSpPr txBox="1"/>
          <p:nvPr/>
        </p:nvSpPr>
        <p:spPr>
          <a:xfrm>
            <a:off x="8085174" y="6100129"/>
            <a:ext cx="35766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b="1" i="1" dirty="0">
                <a:solidFill>
                  <a:schemeClr val="bg1"/>
                </a:solidFill>
              </a:rPr>
              <a:t>NOTE: This formula is after certain</a:t>
            </a:r>
          </a:p>
          <a:p>
            <a:r>
              <a:rPr lang="en-IN" sz="1600" b="1" i="1" dirty="0">
                <a:solidFill>
                  <a:schemeClr val="bg1"/>
                </a:solidFill>
              </a:rPr>
              <a:t>             assumptions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77BF94C-4E2E-4272-BF1E-D6003A1AEF36}"/>
              </a:ext>
            </a:extLst>
          </p:cNvPr>
          <p:cNvGrpSpPr/>
          <p:nvPr/>
        </p:nvGrpSpPr>
        <p:grpSpPr>
          <a:xfrm>
            <a:off x="665397" y="1847965"/>
            <a:ext cx="6428901" cy="4741488"/>
            <a:chOff x="706962" y="1847965"/>
            <a:chExt cx="6428901" cy="4741488"/>
          </a:xfrm>
        </p:grpSpPr>
        <p:pic>
          <p:nvPicPr>
            <p:cNvPr id="2050" name="Picture 2" descr="Square waveform generator circuit using op-amp">
              <a:extLst>
                <a:ext uri="{FF2B5EF4-FFF2-40B4-BE49-F238E27FC236}">
                  <a16:creationId xmlns:a16="http://schemas.microsoft.com/office/drawing/2014/main" id="{ED1F70D8-DE38-4E78-9E3F-3C382D95BF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6962" y="1847965"/>
              <a:ext cx="6428901" cy="47414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Isosceles Triangle 1">
              <a:extLst>
                <a:ext uri="{FF2B5EF4-FFF2-40B4-BE49-F238E27FC236}">
                  <a16:creationId xmlns:a16="http://schemas.microsoft.com/office/drawing/2014/main" id="{3DA2D8DE-3163-4258-AE0A-9B91E69ADB62}"/>
                </a:ext>
              </a:extLst>
            </p:cNvPr>
            <p:cNvSpPr/>
            <p:nvPr/>
          </p:nvSpPr>
          <p:spPr>
            <a:xfrm rot="5400000">
              <a:off x="2521534" y="3363297"/>
              <a:ext cx="1060704" cy="914400"/>
            </a:xfrm>
            <a:prstGeom prst="triangle">
              <a:avLst/>
            </a:prstGeom>
            <a:solidFill>
              <a:srgbClr val="C0C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3649A0E-FD14-4B90-BC5C-9D2C497FCF9B}"/>
                </a:ext>
              </a:extLst>
            </p:cNvPr>
            <p:cNvSpPr txBox="1"/>
            <p:nvPr/>
          </p:nvSpPr>
          <p:spPr>
            <a:xfrm>
              <a:off x="2410698" y="3635831"/>
              <a:ext cx="8899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/>
                <a:t>LM358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AEE89A8-DF5F-4DAA-B0C7-4462D80C213B}"/>
                </a:ext>
              </a:extLst>
            </p:cNvPr>
            <p:cNvSpPr/>
            <p:nvPr/>
          </p:nvSpPr>
          <p:spPr>
            <a:xfrm>
              <a:off x="1039098" y="5712334"/>
              <a:ext cx="1371600" cy="38779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40DE9029-8F6F-40BE-BFB2-2408F13B4B6B}"/>
              </a:ext>
            </a:extLst>
          </p:cNvPr>
          <p:cNvSpPr/>
          <p:nvPr/>
        </p:nvSpPr>
        <p:spPr>
          <a:xfrm>
            <a:off x="1874932" y="1711269"/>
            <a:ext cx="1356377" cy="7465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9C0E43E-3004-44F7-B556-91204A6DEFDF}"/>
              </a:ext>
            </a:extLst>
          </p:cNvPr>
          <p:cNvCxnSpPr/>
          <p:nvPr/>
        </p:nvCxnSpPr>
        <p:spPr>
          <a:xfrm>
            <a:off x="1683333" y="1917240"/>
            <a:ext cx="178418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867ED52-5C7F-4F7A-9D25-B93E5F27DBE3}"/>
              </a:ext>
            </a:extLst>
          </p:cNvPr>
          <p:cNvSpPr txBox="1"/>
          <p:nvPr/>
        </p:nvSpPr>
        <p:spPr>
          <a:xfrm>
            <a:off x="957248" y="2213963"/>
            <a:ext cx="560490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IN" sz="1600" dirty="0"/>
              <a:t>1 M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B356E9D-3E90-4B23-B55D-98B02477703B}"/>
              </a:ext>
            </a:extLst>
          </p:cNvPr>
          <p:cNvSpPr/>
          <p:nvPr/>
        </p:nvSpPr>
        <p:spPr>
          <a:xfrm>
            <a:off x="645802" y="2996853"/>
            <a:ext cx="324706" cy="2378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93527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6">
            <a:extLst>
              <a:ext uri="{FF2B5EF4-FFF2-40B4-BE49-F238E27FC236}">
                <a16:creationId xmlns:a16="http://schemas.microsoft.com/office/drawing/2014/main" id="{9BB92574-3B4D-481A-9E0B-3657C9660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627" y="413344"/>
            <a:ext cx="6787573" cy="1754326"/>
          </a:xfrm>
        </p:spPr>
        <p:txBody>
          <a:bodyPr/>
          <a:lstStyle/>
          <a:p>
            <a:r>
              <a:rPr lang="en-US" sz="4000" u="sng" dirty="0">
                <a:solidFill>
                  <a:srgbClr val="FFC000"/>
                </a:solidFill>
              </a:rPr>
              <a:t>SQUARE WAVE GENERATOR USING OPAMP</a:t>
            </a:r>
            <a:endParaRPr lang="en-GB" sz="4000" dirty="0">
              <a:solidFill>
                <a:srgbClr val="FFC000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71A22B4-541E-4E3C-A533-7076799E1296}"/>
              </a:ext>
            </a:extLst>
          </p:cNvPr>
          <p:cNvSpPr/>
          <p:nvPr/>
        </p:nvSpPr>
        <p:spPr>
          <a:xfrm>
            <a:off x="177493" y="582239"/>
            <a:ext cx="281939" cy="279689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D705FD8-A776-4582-AD9A-902B210D2A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14307" y="111540"/>
            <a:ext cx="888585" cy="888585"/>
          </a:xfrm>
          <a:prstGeom prst="rect">
            <a:avLst/>
          </a:prstGeom>
        </p:spPr>
      </p:pic>
      <p:pic>
        <p:nvPicPr>
          <p:cNvPr id="5122" name="Picture 2" descr="Image result for square wave generator using op amp tutorial gif">
            <a:extLst>
              <a:ext uri="{FF2B5EF4-FFF2-40B4-BE49-F238E27FC236}">
                <a16:creationId xmlns:a16="http://schemas.microsoft.com/office/drawing/2014/main" id="{93C32888-3C9D-458F-8D0D-82ED72E4EE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1644056"/>
            <a:ext cx="8382000" cy="502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41005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6">
            <a:extLst>
              <a:ext uri="{FF2B5EF4-FFF2-40B4-BE49-F238E27FC236}">
                <a16:creationId xmlns:a16="http://schemas.microsoft.com/office/drawing/2014/main" id="{9BB92574-3B4D-481A-9E0B-3657C9660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627" y="413344"/>
            <a:ext cx="6787573" cy="1754326"/>
          </a:xfrm>
        </p:spPr>
        <p:txBody>
          <a:bodyPr/>
          <a:lstStyle/>
          <a:p>
            <a:r>
              <a:rPr lang="en-US" sz="4000" u="sng" dirty="0">
                <a:solidFill>
                  <a:srgbClr val="FFC000"/>
                </a:solidFill>
              </a:rPr>
              <a:t>SQUARE WAVE GENERATOR USING OPAMP</a:t>
            </a:r>
            <a:endParaRPr lang="en-GB" sz="4000" dirty="0">
              <a:solidFill>
                <a:srgbClr val="FFC000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71A22B4-541E-4E3C-A533-7076799E1296}"/>
              </a:ext>
            </a:extLst>
          </p:cNvPr>
          <p:cNvSpPr/>
          <p:nvPr/>
        </p:nvSpPr>
        <p:spPr>
          <a:xfrm>
            <a:off x="177493" y="582239"/>
            <a:ext cx="281939" cy="279689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D705FD8-A776-4582-AD9A-902B210D2A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14307" y="111540"/>
            <a:ext cx="888585" cy="888585"/>
          </a:xfrm>
          <a:prstGeom prst="rect">
            <a:avLst/>
          </a:prstGeom>
        </p:spPr>
      </p:pic>
      <p:pic>
        <p:nvPicPr>
          <p:cNvPr id="3076" name="Picture 4" descr="http://www.eeeguide.com/wp-content/uploads/2016/09/Square-Wave-Generator-Using-Op-amp-6.jpg">
            <a:extLst>
              <a:ext uri="{FF2B5EF4-FFF2-40B4-BE49-F238E27FC236}">
                <a16:creationId xmlns:a16="http://schemas.microsoft.com/office/drawing/2014/main" id="{0B30C032-6EA8-4C03-B25E-AC0ABF52C7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3285" y="1731819"/>
            <a:ext cx="6805429" cy="5025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895391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BE5BF-9922-45FB-8F3F-4446D40A05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</a:t>
            </a: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1A0424-11D8-4681-9D97-F913CD5EEF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14307" y="111540"/>
            <a:ext cx="888585" cy="888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771863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774" y="555832"/>
            <a:ext cx="11214100" cy="646331"/>
          </a:xfrm>
        </p:spPr>
        <p:txBody>
          <a:bodyPr/>
          <a:lstStyle/>
          <a:p>
            <a:r>
              <a:rPr lang="en-US" sz="4000" u="sng" dirty="0">
                <a:solidFill>
                  <a:srgbClr val="FFC000"/>
                </a:solidFill>
              </a:rPr>
              <a:t>Breadboard</a:t>
            </a:r>
            <a:r>
              <a:rPr lang="en-US" sz="4000" dirty="0">
                <a:solidFill>
                  <a:srgbClr val="FFC000"/>
                </a:solidFill>
              </a:rPr>
              <a:t>:</a:t>
            </a:r>
            <a:r>
              <a:rPr lang="en-US" sz="4000" u="sng" dirty="0">
                <a:solidFill>
                  <a:srgbClr val="FFC000"/>
                </a:solidFill>
              </a:rPr>
              <a:t> </a:t>
            </a:r>
            <a:endParaRPr lang="en-GB" sz="4000" u="sng" dirty="0">
              <a:solidFill>
                <a:srgbClr val="FFC000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GB" smtClean="0"/>
              <a:pPr/>
              <a:t>4</a:t>
            </a:fld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10EF950-9D84-48D7-B76C-6B4AEFFFB8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14307" y="111540"/>
            <a:ext cx="888585" cy="888585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349CD39C-3991-4834-AA7F-889853A2D72F}"/>
              </a:ext>
            </a:extLst>
          </p:cNvPr>
          <p:cNvSpPr/>
          <p:nvPr/>
        </p:nvSpPr>
        <p:spPr>
          <a:xfrm>
            <a:off x="195003" y="720436"/>
            <a:ext cx="281939" cy="279689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1B25C7D-EB74-43C8-B3EC-E94026BC60D2}"/>
              </a:ext>
            </a:extLst>
          </p:cNvPr>
          <p:cNvSpPr/>
          <p:nvPr/>
        </p:nvSpPr>
        <p:spPr>
          <a:xfrm>
            <a:off x="335972" y="1611045"/>
            <a:ext cx="762216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breadboard is a solderless device for temporary prototype with electronics and test circuit designs.</a:t>
            </a:r>
            <a:endParaRPr lang="en-IN"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338" name="Picture 2" descr="Image result for breadboard">
            <a:extLst>
              <a:ext uri="{FF2B5EF4-FFF2-40B4-BE49-F238E27FC236}">
                <a16:creationId xmlns:a16="http://schemas.microsoft.com/office/drawing/2014/main" id="{74866C9B-193F-42E2-8948-1F7A55C97C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237" y="3580515"/>
            <a:ext cx="10699174" cy="2917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9002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GB" smtClean="0"/>
              <a:pPr/>
              <a:t>5</a:t>
            </a:fld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10EF950-9D84-48D7-B76C-6B4AEFFFB8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14307" y="111540"/>
            <a:ext cx="888585" cy="888585"/>
          </a:xfrm>
          <a:prstGeom prst="rect">
            <a:avLst/>
          </a:prstGeom>
        </p:spPr>
      </p:pic>
      <p:pic>
        <p:nvPicPr>
          <p:cNvPr id="11" name="Shape 83">
            <a:extLst>
              <a:ext uri="{FF2B5EF4-FFF2-40B4-BE49-F238E27FC236}">
                <a16:creationId xmlns:a16="http://schemas.microsoft.com/office/drawing/2014/main" id="{2CCA9150-3892-495B-A778-B3E2723189C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0502" y="1606798"/>
            <a:ext cx="10333805" cy="2387352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20FB0D1B-737D-4A72-8589-ADFD26F9EECF}"/>
              </a:ext>
            </a:extLst>
          </p:cNvPr>
          <p:cNvSpPr/>
          <p:nvPr/>
        </p:nvSpPr>
        <p:spPr>
          <a:xfrm>
            <a:off x="-462545" y="555832"/>
            <a:ext cx="669674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buSzPct val="25000"/>
            </a:pPr>
            <a:r>
              <a:rPr lang="en-IN" sz="24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BREADBOARD INTERNAL CONNECTIONS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519FF6B-CEFD-4943-A4DA-16F8E82CB97D}"/>
              </a:ext>
            </a:extLst>
          </p:cNvPr>
          <p:cNvSpPr txBox="1"/>
          <p:nvPr/>
        </p:nvSpPr>
        <p:spPr>
          <a:xfrm>
            <a:off x="674242" y="4583451"/>
            <a:ext cx="1054006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dirty="0">
                <a:solidFill>
                  <a:schemeClr val="bg1"/>
                </a:solidFill>
              </a:rPr>
              <a:t>All the squares/holes connected via a black line are on the same potential level, i.e. they are</a:t>
            </a:r>
          </a:p>
          <a:p>
            <a:r>
              <a:rPr lang="en-IN" sz="2000" dirty="0">
                <a:solidFill>
                  <a:schemeClr val="bg1"/>
                </a:solidFill>
              </a:rPr>
              <a:t> on the same node or are internally connected.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CBA23DC-54B8-4A9A-A227-FD2D1F5A40F1}"/>
              </a:ext>
            </a:extLst>
          </p:cNvPr>
          <p:cNvSpPr txBox="1"/>
          <p:nvPr/>
        </p:nvSpPr>
        <p:spPr>
          <a:xfrm>
            <a:off x="369442" y="5607189"/>
            <a:ext cx="102388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b="1" dirty="0">
                <a:solidFill>
                  <a:srgbClr val="FFC000"/>
                </a:solidFill>
              </a:rPr>
              <a:t>NOTE</a:t>
            </a:r>
            <a:r>
              <a:rPr lang="en-IN" sz="2000" dirty="0">
                <a:solidFill>
                  <a:schemeClr val="bg1"/>
                </a:solidFill>
              </a:rPr>
              <a:t>: We will look for the breadboard connection in detail with each components ahead.</a:t>
            </a:r>
          </a:p>
        </p:txBody>
      </p:sp>
    </p:spTree>
    <p:extLst>
      <p:ext uri="{BB962C8B-B14F-4D97-AF65-F5344CB8AC3E}">
        <p14:creationId xmlns:p14="http://schemas.microsoft.com/office/powerpoint/2010/main" val="2428548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774" y="555832"/>
            <a:ext cx="11214100" cy="646331"/>
          </a:xfrm>
        </p:spPr>
        <p:txBody>
          <a:bodyPr/>
          <a:lstStyle/>
          <a:p>
            <a:r>
              <a:rPr lang="en-US" sz="4000" u="sng" dirty="0">
                <a:solidFill>
                  <a:srgbClr val="FFC000"/>
                </a:solidFill>
              </a:rPr>
              <a:t>Multimeter</a:t>
            </a:r>
            <a:r>
              <a:rPr lang="en-US" sz="4000" dirty="0">
                <a:solidFill>
                  <a:srgbClr val="FFC000"/>
                </a:solidFill>
              </a:rPr>
              <a:t>:</a:t>
            </a:r>
            <a:r>
              <a:rPr lang="en-US" sz="4000" u="sng" dirty="0">
                <a:solidFill>
                  <a:srgbClr val="FFC000"/>
                </a:solidFill>
              </a:rPr>
              <a:t> </a:t>
            </a:r>
            <a:endParaRPr lang="en-GB" sz="4000" u="sng" dirty="0">
              <a:solidFill>
                <a:srgbClr val="FFC000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GB" smtClean="0"/>
              <a:pPr/>
              <a:t>6</a:t>
            </a:fld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10EF950-9D84-48D7-B76C-6B4AEFFFB8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14307" y="111540"/>
            <a:ext cx="888585" cy="888585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349CD39C-3991-4834-AA7F-889853A2D72F}"/>
              </a:ext>
            </a:extLst>
          </p:cNvPr>
          <p:cNvSpPr/>
          <p:nvPr/>
        </p:nvSpPr>
        <p:spPr>
          <a:xfrm>
            <a:off x="195003" y="720436"/>
            <a:ext cx="281939" cy="279689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1B25C7D-EB74-43C8-B3EC-E94026BC60D2}"/>
              </a:ext>
            </a:extLst>
          </p:cNvPr>
          <p:cNvSpPr/>
          <p:nvPr/>
        </p:nvSpPr>
        <p:spPr>
          <a:xfrm>
            <a:off x="652319" y="1321947"/>
            <a:ext cx="7622166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2400" dirty="0">
                <a:solidFill>
                  <a:schemeClr val="bg1"/>
                </a:solidFill>
              </a:rPr>
              <a:t>It is an electronic measuring instrument that combines several measurement functions in one unit.</a:t>
            </a:r>
          </a:p>
          <a:p>
            <a:pPr marL="342900" indent="-342900">
              <a:buFontTx/>
              <a:buChar char="-"/>
            </a:pPr>
            <a:endParaRPr lang="en-US" sz="2400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400" dirty="0">
                <a:solidFill>
                  <a:schemeClr val="bg1"/>
                </a:solidFill>
              </a:rPr>
              <a:t>It can measure Voltage, Current, Resistance.</a:t>
            </a:r>
          </a:p>
          <a:p>
            <a:pPr marL="342900" indent="-342900">
              <a:buFontTx/>
              <a:buChar char="-"/>
            </a:pPr>
            <a:endParaRPr lang="en-US" sz="2400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400" dirty="0">
                <a:solidFill>
                  <a:schemeClr val="bg1"/>
                </a:solidFill>
              </a:rPr>
              <a:t>Can be also used as continuity tester, and temperature sensor</a:t>
            </a:r>
          </a:p>
        </p:txBody>
      </p:sp>
      <p:pic>
        <p:nvPicPr>
          <p:cNvPr id="11" name="Shape 94">
            <a:extLst>
              <a:ext uri="{FF2B5EF4-FFF2-40B4-BE49-F238E27FC236}">
                <a16:creationId xmlns:a16="http://schemas.microsoft.com/office/drawing/2014/main" id="{F4806E06-EF0A-4361-9439-9C1924A11509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1633" y="1789097"/>
            <a:ext cx="3941812" cy="48466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Shape 96">
            <a:extLst>
              <a:ext uri="{FF2B5EF4-FFF2-40B4-BE49-F238E27FC236}">
                <a16:creationId xmlns:a16="http://schemas.microsoft.com/office/drawing/2014/main" id="{A9E74CCF-8D38-42A7-8F86-6D7A9D452E2A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63786" y="4368935"/>
            <a:ext cx="3476099" cy="22667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4907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774" y="555832"/>
            <a:ext cx="11214100" cy="646331"/>
          </a:xfrm>
        </p:spPr>
        <p:txBody>
          <a:bodyPr/>
          <a:lstStyle/>
          <a:p>
            <a:r>
              <a:rPr lang="en-US" sz="4000" u="sng" dirty="0">
                <a:solidFill>
                  <a:srgbClr val="FFC000"/>
                </a:solidFill>
              </a:rPr>
              <a:t>PCBs</a:t>
            </a:r>
            <a:r>
              <a:rPr lang="en-US" sz="4000" dirty="0">
                <a:solidFill>
                  <a:srgbClr val="FFC000"/>
                </a:solidFill>
              </a:rPr>
              <a:t>:</a:t>
            </a:r>
            <a:r>
              <a:rPr lang="en-US" sz="4000" u="sng" dirty="0">
                <a:solidFill>
                  <a:srgbClr val="FFC000"/>
                </a:solidFill>
              </a:rPr>
              <a:t> </a:t>
            </a:r>
            <a:endParaRPr lang="en-GB" sz="4000" u="sng" dirty="0">
              <a:solidFill>
                <a:srgbClr val="FFC000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GB" smtClean="0"/>
              <a:pPr/>
              <a:t>7</a:t>
            </a:fld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10EF950-9D84-48D7-B76C-6B4AEFFFB8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14307" y="111540"/>
            <a:ext cx="888585" cy="888585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349CD39C-3991-4834-AA7F-889853A2D72F}"/>
              </a:ext>
            </a:extLst>
          </p:cNvPr>
          <p:cNvSpPr/>
          <p:nvPr/>
        </p:nvSpPr>
        <p:spPr>
          <a:xfrm>
            <a:off x="195003" y="720436"/>
            <a:ext cx="281939" cy="279689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1B25C7D-EB74-43C8-B3EC-E94026BC60D2}"/>
              </a:ext>
            </a:extLst>
          </p:cNvPr>
          <p:cNvSpPr/>
          <p:nvPr/>
        </p:nvSpPr>
        <p:spPr>
          <a:xfrm>
            <a:off x="652319" y="1321947"/>
            <a:ext cx="7622166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2400" dirty="0">
                <a:solidFill>
                  <a:schemeClr val="bg1"/>
                </a:solidFill>
              </a:rPr>
              <a:t>Stands for </a:t>
            </a:r>
            <a:r>
              <a:rPr lang="en-US" sz="2400" b="1" dirty="0">
                <a:solidFill>
                  <a:schemeClr val="bg1"/>
                </a:solidFill>
              </a:rPr>
              <a:t>P</a:t>
            </a:r>
            <a:r>
              <a:rPr lang="en-US" sz="2400" dirty="0">
                <a:solidFill>
                  <a:schemeClr val="bg1"/>
                </a:solidFill>
              </a:rPr>
              <a:t>rinted </a:t>
            </a:r>
            <a:r>
              <a:rPr lang="en-US" sz="2400" b="1" dirty="0">
                <a:solidFill>
                  <a:schemeClr val="bg1"/>
                </a:solidFill>
              </a:rPr>
              <a:t>C</a:t>
            </a:r>
            <a:r>
              <a:rPr lang="en-US" sz="2400" dirty="0">
                <a:solidFill>
                  <a:schemeClr val="bg1"/>
                </a:solidFill>
              </a:rPr>
              <a:t>ircuit </a:t>
            </a:r>
            <a:r>
              <a:rPr lang="en-US" sz="2400" b="1" dirty="0">
                <a:solidFill>
                  <a:schemeClr val="bg1"/>
                </a:solidFill>
              </a:rPr>
              <a:t>B</a:t>
            </a:r>
            <a:r>
              <a:rPr lang="en-US" sz="2400" dirty="0">
                <a:solidFill>
                  <a:schemeClr val="bg1"/>
                </a:solidFill>
              </a:rPr>
              <a:t>oard.</a:t>
            </a:r>
          </a:p>
          <a:p>
            <a:pPr marL="342900" indent="-342900">
              <a:buFontTx/>
              <a:buChar char="-"/>
            </a:pPr>
            <a:endParaRPr lang="en-US" sz="2400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400" dirty="0">
                <a:solidFill>
                  <a:schemeClr val="bg1"/>
                </a:solidFill>
              </a:rPr>
              <a:t>Supports electronic connections via conductive tracks, pads, etched from one or more sheets of copper.</a:t>
            </a:r>
          </a:p>
          <a:p>
            <a:pPr marL="342900" indent="-342900">
              <a:buFontTx/>
              <a:buChar char="-"/>
            </a:pPr>
            <a:endParaRPr lang="en-US" sz="2400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400" dirty="0">
                <a:solidFill>
                  <a:schemeClr val="bg1"/>
                </a:solidFill>
              </a:rPr>
              <a:t>The copper sheets are laminated onto and/or between non-conductive substrate.</a:t>
            </a:r>
          </a:p>
          <a:p>
            <a:pPr marL="342900" indent="-342900">
              <a:buFontTx/>
              <a:buChar char="-"/>
            </a:pPr>
            <a:endParaRPr lang="en-US" sz="2400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400" dirty="0">
                <a:solidFill>
                  <a:schemeClr val="bg1"/>
                </a:solidFill>
              </a:rPr>
              <a:t>Components are generally soldered onto the PCBs.</a:t>
            </a:r>
          </a:p>
          <a:p>
            <a:pPr marL="342900" indent="-342900">
              <a:buFontTx/>
              <a:buChar char="-"/>
            </a:pPr>
            <a:endParaRPr lang="en-US" sz="2400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400" dirty="0">
                <a:solidFill>
                  <a:schemeClr val="bg1"/>
                </a:solidFill>
              </a:rPr>
              <a:t>Soldering establishes both electrical as well as mechanical connection.</a:t>
            </a:r>
          </a:p>
        </p:txBody>
      </p:sp>
      <p:pic>
        <p:nvPicPr>
          <p:cNvPr id="1026" name="Picture 2" descr="Image result for pcb">
            <a:extLst>
              <a:ext uri="{FF2B5EF4-FFF2-40B4-BE49-F238E27FC236}">
                <a16:creationId xmlns:a16="http://schemas.microsoft.com/office/drawing/2014/main" id="{8A0A0CC9-74B7-497A-8C0D-28A050323E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1359" y="4698761"/>
            <a:ext cx="4031533" cy="2015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4122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774" y="555832"/>
            <a:ext cx="11214100" cy="646331"/>
          </a:xfrm>
        </p:spPr>
        <p:txBody>
          <a:bodyPr/>
          <a:lstStyle/>
          <a:p>
            <a:r>
              <a:rPr lang="en-US" sz="4000" u="sng" dirty="0">
                <a:solidFill>
                  <a:srgbClr val="FFC000"/>
                </a:solidFill>
              </a:rPr>
              <a:t>PCBs(Contd..)</a:t>
            </a:r>
            <a:r>
              <a:rPr lang="en-US" sz="4000" dirty="0">
                <a:solidFill>
                  <a:srgbClr val="FFC000"/>
                </a:solidFill>
              </a:rPr>
              <a:t>:</a:t>
            </a:r>
            <a:r>
              <a:rPr lang="en-US" sz="4000" u="sng" dirty="0">
                <a:solidFill>
                  <a:srgbClr val="FFC000"/>
                </a:solidFill>
              </a:rPr>
              <a:t> </a:t>
            </a:r>
            <a:endParaRPr lang="en-GB" sz="4000" u="sng" dirty="0">
              <a:solidFill>
                <a:srgbClr val="FFC000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GB" smtClean="0"/>
              <a:pPr/>
              <a:t>8</a:t>
            </a:fld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10EF950-9D84-48D7-B76C-6B4AEFFFB8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14307" y="111540"/>
            <a:ext cx="888585" cy="888585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349CD39C-3991-4834-AA7F-889853A2D72F}"/>
              </a:ext>
            </a:extLst>
          </p:cNvPr>
          <p:cNvSpPr/>
          <p:nvPr/>
        </p:nvSpPr>
        <p:spPr>
          <a:xfrm>
            <a:off x="195003" y="720436"/>
            <a:ext cx="281939" cy="279689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3D5374-C2DF-4C6D-B033-C16D497A230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200000"/>
                    </a14:imgEffect>
                  </a14:imgLayer>
                </a14:imgProps>
              </a:ext>
            </a:extLst>
          </a:blip>
          <a:srcRect l="16595" t="20035" r="20913" b="33501"/>
          <a:stretch/>
        </p:blipFill>
        <p:spPr>
          <a:xfrm rot="16200000">
            <a:off x="7496029" y="1465991"/>
            <a:ext cx="3882451" cy="513196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57D49AB-AFA7-4FE4-BE63-39A4E13332E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300000"/>
                    </a14:imgEffect>
                  </a14:imgLayer>
                </a14:imgProps>
              </a:ext>
            </a:extLst>
          </a:blip>
          <a:srcRect l="21493" t="18010" r="30395" b="8850"/>
          <a:stretch/>
        </p:blipFill>
        <p:spPr>
          <a:xfrm>
            <a:off x="649501" y="1566316"/>
            <a:ext cx="5766816" cy="4931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430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950" y="681471"/>
            <a:ext cx="11214100" cy="646331"/>
          </a:xfrm>
        </p:spPr>
        <p:txBody>
          <a:bodyPr/>
          <a:lstStyle/>
          <a:p>
            <a:r>
              <a:rPr lang="en-US" sz="4000" i="1" u="sng" dirty="0"/>
              <a:t>Basic Electrical Components</a:t>
            </a:r>
            <a:endParaRPr lang="en-GB" sz="4000" i="1" u="sng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GB" smtClean="0"/>
              <a:pPr/>
              <a:t>9</a:t>
            </a:fld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4AA4C6-6477-4DEE-AD10-7C3365887EE8}"/>
              </a:ext>
            </a:extLst>
          </p:cNvPr>
          <p:cNvSpPr txBox="1"/>
          <p:nvPr/>
        </p:nvSpPr>
        <p:spPr>
          <a:xfrm>
            <a:off x="1332445" y="1897880"/>
            <a:ext cx="3877985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sz="2400" dirty="0">
                <a:solidFill>
                  <a:schemeClr val="bg1"/>
                </a:solidFill>
              </a:rPr>
              <a:t>Active Components</a:t>
            </a:r>
          </a:p>
          <a:p>
            <a:pPr marL="1344613">
              <a:buFont typeface="Wingdings" panose="05000000000000000000" pitchFamily="2" charset="2"/>
              <a:buChar char="q"/>
            </a:pPr>
            <a:r>
              <a:rPr lang="en-IN" sz="2400" dirty="0">
                <a:solidFill>
                  <a:schemeClr val="bg1"/>
                </a:solidFill>
              </a:rPr>
              <a:t> Transistors</a:t>
            </a:r>
          </a:p>
          <a:p>
            <a:pPr marL="1344613">
              <a:buFont typeface="Wingdings" panose="05000000000000000000" pitchFamily="2" charset="2"/>
              <a:buChar char="q"/>
            </a:pPr>
            <a:r>
              <a:rPr lang="en-IN" sz="2400" dirty="0">
                <a:solidFill>
                  <a:schemeClr val="bg1"/>
                </a:solidFill>
              </a:rPr>
              <a:t> Diodes</a:t>
            </a:r>
          </a:p>
          <a:p>
            <a:pPr marL="1344613">
              <a:buFont typeface="Wingdings" panose="05000000000000000000" pitchFamily="2" charset="2"/>
              <a:buChar char="q"/>
            </a:pPr>
            <a:r>
              <a:rPr lang="en-IN" sz="2400" dirty="0">
                <a:solidFill>
                  <a:schemeClr val="bg1"/>
                </a:solidFill>
              </a:rPr>
              <a:t> IC’s	</a:t>
            </a:r>
          </a:p>
          <a:p>
            <a:pPr marL="1344613"/>
            <a:endParaRPr lang="en-IN" sz="2400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sz="2400" dirty="0">
                <a:solidFill>
                  <a:schemeClr val="bg1"/>
                </a:solidFill>
              </a:rPr>
              <a:t>Passive Components</a:t>
            </a:r>
          </a:p>
          <a:p>
            <a:pPr marL="1344613">
              <a:buFont typeface="Wingdings" panose="05000000000000000000" pitchFamily="2" charset="2"/>
              <a:buChar char="q"/>
            </a:pPr>
            <a:r>
              <a:rPr lang="en-IN" sz="2400" dirty="0">
                <a:solidFill>
                  <a:schemeClr val="bg1"/>
                </a:solidFill>
              </a:rPr>
              <a:t> Resistors</a:t>
            </a:r>
          </a:p>
          <a:p>
            <a:pPr marL="1344613">
              <a:buFont typeface="Wingdings" panose="05000000000000000000" pitchFamily="2" charset="2"/>
              <a:buChar char="q"/>
            </a:pPr>
            <a:r>
              <a:rPr lang="en-IN" sz="2400" dirty="0">
                <a:solidFill>
                  <a:schemeClr val="bg1"/>
                </a:solidFill>
              </a:rPr>
              <a:t> Capacitors</a:t>
            </a:r>
          </a:p>
          <a:p>
            <a:pPr marL="1344613">
              <a:buFont typeface="Wingdings" panose="05000000000000000000" pitchFamily="2" charset="2"/>
              <a:buChar char="q"/>
            </a:pPr>
            <a:r>
              <a:rPr lang="en-IN" sz="2400" dirty="0">
                <a:solidFill>
                  <a:schemeClr val="bg1"/>
                </a:solidFill>
              </a:rPr>
              <a:t> Inductors	</a:t>
            </a:r>
          </a:p>
          <a:p>
            <a:pPr marL="1344613"/>
            <a:endParaRPr lang="en-IN" sz="2400" dirty="0">
              <a:solidFill>
                <a:schemeClr val="bg1"/>
              </a:solidFill>
            </a:endParaRPr>
          </a:p>
          <a:p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10EF950-9D84-48D7-B76C-6B4AEFFFB8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14307" y="111540"/>
            <a:ext cx="888585" cy="888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486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Custom 12">
      <a:dk1>
        <a:srgbClr val="000000"/>
      </a:dk1>
      <a:lt1>
        <a:srgbClr val="FFFFFF"/>
      </a:lt1>
      <a:dk2>
        <a:srgbClr val="6D6E71"/>
      </a:dk2>
      <a:lt2>
        <a:srgbClr val="58595B"/>
      </a:lt2>
      <a:accent1>
        <a:srgbClr val="0065A4"/>
      </a:accent1>
      <a:accent2>
        <a:srgbClr val="47C3D3"/>
      </a:accent2>
      <a:accent3>
        <a:srgbClr val="8F2D63"/>
      </a:accent3>
      <a:accent4>
        <a:srgbClr val="1A6871"/>
      </a:accent4>
      <a:accent5>
        <a:srgbClr val="0C4360"/>
      </a:accent5>
      <a:accent6>
        <a:srgbClr val="F47735"/>
      </a:accent6>
      <a:hlink>
        <a:srgbClr val="00559A"/>
      </a:hlink>
      <a:folHlink>
        <a:srgbClr val="595851"/>
      </a:folHlink>
    </a:clrScheme>
    <a:fontScheme name="Custom 3">
      <a:majorFont>
        <a:latin typeface="Trebuchet MS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ttern_Template_02_CA - v4" id="{4EEF56C3-EEFC-48A7-8548-6C1D4240D170}" vid="{CAB35229-5F5E-4461-A564-67378469208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EA25CC0A0AC24199CDC46C25B8B0BC" ma:contentTypeVersion="10" ma:contentTypeDescription="Create a new document." ma:contentTypeScope="" ma:versionID="e3b47856d4cf355c0dacb39e1084d14f">
  <xsd:schema xmlns:xsd="http://www.w3.org/2001/XMLSchema" xmlns:xs="http://www.w3.org/2001/XMLSchema" xmlns:p="http://schemas.microsoft.com/office/2006/metadata/properties" xmlns:ns1="http://schemas.microsoft.com/sharepoint/v3" xmlns:ns2="6dc4bcd6-49db-4c07-9060-8acfc67cef9f" xmlns:ns3="fb0879af-3eba-417a-a55a-ffe6dcd6ca77" targetNamespace="http://schemas.microsoft.com/office/2006/metadata/properties" ma:root="true" ma:fieldsID="a845a615265fdb1f7b12cc65ac20ecbd" ns1:_="" ns2:_="" ns3:_="">
    <xsd:import namespace="http://schemas.microsoft.com/sharepoint/v3"/>
    <xsd:import namespace="6dc4bcd6-49db-4c07-9060-8acfc67cef9f"/>
    <xsd:import namespace="fb0879af-3eba-417a-a55a-ffe6dcd6ca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1:_ip_UnifiedCompliancePolicyProperties" minOccurs="0"/>
                <xsd:element ref="ns1:_ip_UnifiedCompliancePolicyUIAction" minOccurs="0"/>
                <xsd:element ref="ns2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c4bcd6-49db-4c07-9060-8acfc67cef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7" nillable="true" ma:displayName="MediaServiceAutoTags" ma:internalName="MediaServiceAutoTag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0879af-3eba-417a-a55a-ffe6dcd6ca7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3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4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B67ACAB-C3DC-429D-A23C-0723C084FEE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dc4bcd6-49db-4c07-9060-8acfc67cef9f"/>
    <ds:schemaRef ds:uri="fb0879af-3eba-417a-a55a-ffe6dcd6ca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8992231-163D-4428-A2B8-DA1FE0274129}">
  <ds:schemaRefs>
    <ds:schemaRef ds:uri="http://schemas.microsoft.com/office/infopath/2007/PartnerControls"/>
    <ds:schemaRef ds:uri="fb0879af-3eba-417a-a55a-ffe6dcd6ca77"/>
    <ds:schemaRef ds:uri="http://schemas.microsoft.com/office/2006/metadata/properties"/>
    <ds:schemaRef ds:uri="http://purl.org/dc/terms/"/>
    <ds:schemaRef ds:uri="http://schemas.microsoft.com/sharepoint/v3"/>
    <ds:schemaRef ds:uri="http://schemas.microsoft.com/office/2006/documentManagement/types"/>
    <ds:schemaRef ds:uri="http://schemas.openxmlformats.org/package/2006/metadata/core-properties"/>
    <ds:schemaRef ds:uri="6dc4bcd6-49db-4c07-9060-8acfc67cef9f"/>
    <ds:schemaRef ds:uri="http://purl.org/dc/elements/1.1/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8A95DE24-D6C3-4A00-9085-D9594C193AE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Modern blue presentation</Template>
  <TotalTime>0</TotalTime>
  <Words>949</Words>
  <Application>Microsoft Office PowerPoint</Application>
  <PresentationFormat>Widescreen</PresentationFormat>
  <Paragraphs>208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50" baseType="lpstr">
      <vt:lpstr>Arial</vt:lpstr>
      <vt:lpstr>Calibri</vt:lpstr>
      <vt:lpstr>Cambria Math</vt:lpstr>
      <vt:lpstr>Chaparral Pro Light</vt:lpstr>
      <vt:lpstr>Code Bold</vt:lpstr>
      <vt:lpstr>Georgia</vt:lpstr>
      <vt:lpstr>Nueva Std</vt:lpstr>
      <vt:lpstr>Rockwell</vt:lpstr>
      <vt:lpstr>Tahoma</vt:lpstr>
      <vt:lpstr>Times New Roman</vt:lpstr>
      <vt:lpstr>Trade Gothic LT Pro</vt:lpstr>
      <vt:lpstr>Trebuchet MS</vt:lpstr>
      <vt:lpstr>Wingdings</vt:lpstr>
      <vt:lpstr>Office Theme</vt:lpstr>
      <vt:lpstr>µ-CON Workshop’18</vt:lpstr>
      <vt:lpstr>Session 1: Basic of Electronics</vt:lpstr>
      <vt:lpstr>PowerPoint Presentation</vt:lpstr>
      <vt:lpstr>Breadboard: </vt:lpstr>
      <vt:lpstr>PowerPoint Presentation</vt:lpstr>
      <vt:lpstr>Multimeter: </vt:lpstr>
      <vt:lpstr>PCBs: </vt:lpstr>
      <vt:lpstr>PCBs(Contd..): </vt:lpstr>
      <vt:lpstr>Basic Electrical Components</vt:lpstr>
      <vt:lpstr>Resistors: </vt:lpstr>
      <vt:lpstr>Color Coding of Resistors: </vt:lpstr>
      <vt:lpstr>Resistors on Breadboard: </vt:lpstr>
      <vt:lpstr>Capacitors: </vt:lpstr>
      <vt:lpstr>PowerPoint Presentation</vt:lpstr>
      <vt:lpstr>Inductors: </vt:lpstr>
      <vt:lpstr>Diodes: </vt:lpstr>
      <vt:lpstr>Light Emitting Diodes(LEDs): </vt:lpstr>
      <vt:lpstr>Zener Diodes: </vt:lpstr>
      <vt:lpstr>Potentiometer: </vt:lpstr>
      <vt:lpstr>Difference between Rheostat and Potentiometer</vt:lpstr>
      <vt:lpstr>PowerPoint Presentation</vt:lpstr>
      <vt:lpstr>LDR (Light Dependent Resistors):</vt:lpstr>
      <vt:lpstr>Photo Diodes:</vt:lpstr>
      <vt:lpstr>Integrated Circuits (ICs):</vt:lpstr>
      <vt:lpstr>PowerPoint Presentation</vt:lpstr>
      <vt:lpstr>Voltage Regulators (78xx Series):</vt:lpstr>
      <vt:lpstr>Breadboard Connection: </vt:lpstr>
      <vt:lpstr>Operational Amplifier (Op-amp) as Comparator:</vt:lpstr>
      <vt:lpstr>Properties of Comparator: </vt:lpstr>
      <vt:lpstr>LM358 IC:</vt:lpstr>
      <vt:lpstr>TODAYS MAIN TASK</vt:lpstr>
      <vt:lpstr>SQUARE WAVE GENERATOR USING OPAMP</vt:lpstr>
      <vt:lpstr>SQUARE WAVE GENERATOR USING OPAMP</vt:lpstr>
      <vt:lpstr>SQUARE WAVE GENERATOR USING OPAMP</vt:lpstr>
      <vt:lpstr>SQUARE WAVE GENERATOR USING OPAMP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2018-09-13T18:27:04Z</dcterms:created>
  <dcterms:modified xsi:type="dcterms:W3CDTF">2018-09-25T16:15:08Z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0x010100DEEA25CC0A0AC24199CDC46C25B8B0BC</vt:lpwstr>
  </property>
</Properties>
</file>